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03" r:id="rId2"/>
  </p:sldMasterIdLst>
  <p:notesMasterIdLst>
    <p:notesMasterId r:id="rId10"/>
  </p:notesMasterIdLst>
  <p:sldIdLst>
    <p:sldId id="257" r:id="rId3"/>
    <p:sldId id="268" r:id="rId4"/>
    <p:sldId id="267" r:id="rId5"/>
    <p:sldId id="269" r:id="rId6"/>
    <p:sldId id="264" r:id="rId7"/>
    <p:sldId id="266" r:id="rId8"/>
    <p:sldId id="265" r:id="rId9"/>
  </p:sldIdLst>
  <p:sldSz cx="12192000" cy="6858000"/>
  <p:notesSz cx="6858000" cy="9144000"/>
  <p:custDataLst>
    <p:tags r:id="rId11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6A3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lzer, Stefan" userId="33281cc3-67df-41ab-afa8-df5752050d35" providerId="ADAL" clId="{C640EF0E-4741-4423-A057-B837CBC49846}"/>
    <pc:docChg chg="undo custSel modSld">
      <pc:chgData name="Pelzer, Stefan" userId="33281cc3-67df-41ab-afa8-df5752050d35" providerId="ADAL" clId="{C640EF0E-4741-4423-A057-B837CBC49846}" dt="2025-03-24T17:36:28.684" v="5" actId="6549"/>
      <pc:docMkLst>
        <pc:docMk/>
      </pc:docMkLst>
      <pc:sldChg chg="modSp mod">
        <pc:chgData name="Pelzer, Stefan" userId="33281cc3-67df-41ab-afa8-df5752050d35" providerId="ADAL" clId="{C640EF0E-4741-4423-A057-B837CBC49846}" dt="2025-03-24T17:36:28.684" v="5" actId="6549"/>
        <pc:sldMkLst>
          <pc:docMk/>
          <pc:sldMk cId="140088551" sldId="267"/>
        </pc:sldMkLst>
        <pc:spChg chg="mod">
          <ac:chgData name="Pelzer, Stefan" userId="33281cc3-67df-41ab-afa8-df5752050d35" providerId="ADAL" clId="{C640EF0E-4741-4423-A057-B837CBC49846}" dt="2025-03-24T17:36:28.684" v="5" actId="6549"/>
          <ac:spMkLst>
            <pc:docMk/>
            <pc:sldMk cId="140088551" sldId="267"/>
            <ac:spMk id="5" creationId="{353EFA2C-227F-435D-AB00-7EA8B79DF866}"/>
          </ac:spMkLst>
        </pc:spChg>
      </pc:sldChg>
      <pc:sldChg chg="modSp mod">
        <pc:chgData name="Pelzer, Stefan" userId="33281cc3-67df-41ab-afa8-df5752050d35" providerId="ADAL" clId="{C640EF0E-4741-4423-A057-B837CBC49846}" dt="2025-03-24T17:35:56.340" v="4" actId="207"/>
        <pc:sldMkLst>
          <pc:docMk/>
          <pc:sldMk cId="2540662849" sldId="268"/>
        </pc:sldMkLst>
        <pc:spChg chg="mod">
          <ac:chgData name="Pelzer, Stefan" userId="33281cc3-67df-41ab-afa8-df5752050d35" providerId="ADAL" clId="{C640EF0E-4741-4423-A057-B837CBC49846}" dt="2025-03-24T17:35:56.340" v="4" actId="207"/>
          <ac:spMkLst>
            <pc:docMk/>
            <pc:sldMk cId="2540662849" sldId="268"/>
            <ac:spMk id="5" creationId="{353EFA2C-227F-435D-AB00-7EA8B79DF866}"/>
          </ac:spMkLst>
        </pc:spChg>
      </pc:sldChg>
      <pc:sldChg chg="modSp mod">
        <pc:chgData name="Pelzer, Stefan" userId="33281cc3-67df-41ab-afa8-df5752050d35" providerId="ADAL" clId="{C640EF0E-4741-4423-A057-B837CBC49846}" dt="2025-03-22T07:10:06.743" v="0" actId="113"/>
        <pc:sldMkLst>
          <pc:docMk/>
          <pc:sldMk cId="2739706133" sldId="269"/>
        </pc:sldMkLst>
        <pc:spChg chg="mod">
          <ac:chgData name="Pelzer, Stefan" userId="33281cc3-67df-41ab-afa8-df5752050d35" providerId="ADAL" clId="{C640EF0E-4741-4423-A057-B837CBC49846}" dt="2025-03-22T07:10:06.743" v="0" actId="113"/>
          <ac:spMkLst>
            <pc:docMk/>
            <pc:sldMk cId="2739706133" sldId="269"/>
            <ac:spMk id="6" creationId="{9D4F14C4-D488-A5CB-DF8C-90F9645DE55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A9FC3-370A-40EF-9CA2-9D0FFC284356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E9912-5EFD-460A-B9E3-EDDBA13B40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866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D42403-68C9-4371-9336-66C637265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E395-28FE-4452-8563-4233AE97DA82}" type="datetime1">
              <a:rPr lang="de-DE" smtClean="0"/>
              <a:t>24.03.2025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03C986-91B8-4E80-B92F-3D04DB55F7D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315085" y="2209165"/>
            <a:ext cx="9561830" cy="3764279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5985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DEEACB-2D84-4DAC-AA55-8A73A702E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D1092C-F537-4D39-B440-531FE664F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9C6E19-57D6-4832-8699-76D3776AE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CFE4EAF-004A-4D5B-9431-09B3F01D2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27CC-ADCC-4972-A55D-A9BD9C4EE97D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6E5DCD-408D-46F7-BEB6-16B0D7CF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EBD224-6120-4EFC-A60C-E3BFE01D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2012-43BD-4A5C-8424-925F5E3C0D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153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B8BFFB-885D-4BDF-B842-B622EE41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E9155C8-6279-491D-A4BB-028C07C7BA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CCF5D2-504A-495E-B80F-B2385D6EC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BDA359-CE2F-4DAD-88D8-E0BD3E7B7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27CC-ADCC-4972-A55D-A9BD9C4EE97D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3B20AD7-E6BE-46DF-BA72-0A8D992FC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01E7F6-DE85-4E41-8E91-BD6B256D8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2012-43BD-4A5C-8424-925F5E3C0D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2670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9B7129-10F8-48F0-BC81-3092AF83D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89A4DE6-C07D-434E-B1A7-0401A2BDE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5F378A-07DB-4A4E-B0F7-B52637636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27CC-ADCC-4972-A55D-A9BD9C4EE97D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CC9E63-9FF3-4059-B29F-BDF35C92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D5D950-3A81-40FE-8808-34C817D74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2012-43BD-4A5C-8424-925F5E3C0D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392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A7B0C7E-07AC-40B3-B5E7-970FCB9D89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F1F19EE-F612-4CFF-9B2E-4C418597C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A5E5B6-6CC6-48FD-A095-AD7F64D0B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27CC-ADCC-4972-A55D-A9BD9C4EE97D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3E22A2-508D-441D-B339-7B13A2BA7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A703EB-8C98-4F60-8F6A-1081E44A9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2012-43BD-4A5C-8424-925F5E3C0D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32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8FC9AF-5E5D-402D-96BD-865298C0B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D54732-23DC-4561-9BEB-8DD6D77DD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858940-9B23-4274-9E7C-8F6C9765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648B4-F45A-47A3-9055-619CE3510901}" type="datetime1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1CE276-780F-4DB8-A3AF-954034C1A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VAAM Industry-Academia Panel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B88A26-4BE7-4AB4-A387-2A78AF133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754C9-EF58-4555-8F6D-2DE7264FFF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363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BC91A3-F25A-4891-9F97-28ECB96E2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711FD4D-C5C5-40B8-AC14-B2B042BDE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46E3E0-9157-42AA-8E46-288EABD5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27CC-ADCC-4972-A55D-A9BD9C4EE97D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D0CDA6-B2C0-489E-B266-1CADB0FCC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C6C2A6-6B5B-44B2-A9F6-2FEEE78FA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2012-43BD-4A5C-8424-925F5E3C0D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385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8BD5C-019D-4B19-9AFF-7529A2714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C3643F-E839-4EDB-A014-6DFEFE8CF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629360-18FE-4665-B2B1-BB4D8E281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27CC-ADCC-4972-A55D-A9BD9C4EE97D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AD3F59-C9CC-4B4A-A5EF-3FA34FB7B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C29E94-CA68-42E9-A8B3-A7FCD45E1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2012-43BD-4A5C-8424-925F5E3C0D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94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E7ACE0-F021-4374-8106-4B2FF972C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AB34AEE-21C8-4388-9E96-31E2BE84B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EA4625-8739-499F-82CE-4C965F2B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27CC-ADCC-4972-A55D-A9BD9C4EE97D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3D3363-FADE-4050-A323-8695BD48C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52B64A-BB86-4473-B3D9-47770E376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2012-43BD-4A5C-8424-925F5E3C0D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0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FBB62C-DB24-43C6-AD53-F673B16BE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2FB79E-B575-4C6E-8C22-119F8F9671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C429F95-ED8F-43E9-836D-5EC5D2BE1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2511872-83D3-4E34-8685-173430E1F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27CC-ADCC-4972-A55D-A9BD9C4EE97D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982571-6E08-49CA-8377-8B1A3461E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5E685-9DCC-4987-8070-24EBC0B6D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2012-43BD-4A5C-8424-925F5E3C0D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33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AA1A49-30DA-4FB4-8AEA-37792522F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ECA1D6-3C68-4131-A0FF-29F108017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0409A0-1620-42E4-A7BD-74B753FFA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749B535-C891-4BC7-BE49-9BF3FCC9D4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0480CFE-E598-4A4D-8E51-908770C13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849AD97-B28E-4DEE-8F6C-C35D9F7F7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27CC-ADCC-4972-A55D-A9BD9C4EE97D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E7D4C23-B29F-4550-A2EE-94FA63B6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31804FB-57DC-4DC0-9659-F7B28AD19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2012-43BD-4A5C-8424-925F5E3C0D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A127A2-8055-4DF4-A4B9-06472629D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D07A85F-48AA-4B04-9A0E-F434A86A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27CC-ADCC-4972-A55D-A9BD9C4EE97D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7787B38-36E2-4EEE-A67C-51C71E95F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7F6FCA0-C5F1-4258-ABE7-67962F837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2012-43BD-4A5C-8424-925F5E3C0D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978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FBEBFB5-6178-45D9-9003-D4BE98D50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27CC-ADCC-4972-A55D-A9BD9C4EE97D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F6ACC82-D0C9-40E8-8E2F-712AF939C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A3CCB18-AAC0-4D1F-B0F8-02DCC8C6F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2012-43BD-4A5C-8424-925F5E3C0D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30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0A0C6E-0F61-4F9A-85E9-BAF508932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fontAlgn="t"/>
            <a:endParaRPr lang="de-DE" b="1" i="0" dirty="0">
              <a:solidFill>
                <a:srgbClr val="333333"/>
              </a:solidFill>
              <a:effectLst/>
              <a:latin typeface="inherit"/>
            </a:endParaRPr>
          </a:p>
          <a:p>
            <a:pPr fontAlgn="t"/>
            <a:endParaRPr lang="de-DE" b="0" i="0" dirty="0">
              <a:solidFill>
                <a:srgbClr val="333333"/>
              </a:solidFill>
              <a:effectLst/>
              <a:latin typeface="Lato"/>
            </a:endParaRPr>
          </a:p>
          <a:p>
            <a:pPr lvl="0"/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84205E-6877-4F71-8D59-5E84E897C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20460-E64D-4DD9-A5B6-7C67ACFF3463}" type="datetime1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394F79-D7FD-48B6-A350-D00B633E0B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VAAM Industry-Academia Panel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A69637-9CD0-4FE2-9F16-8124460646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D04F9-0D45-4ECE-A16A-6FE1097E5B52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C380207-8039-43CF-B819-5C163E3C9669}"/>
              </a:ext>
            </a:extLst>
          </p:cNvPr>
          <p:cNvSpPr txBox="1"/>
          <p:nvPr userDrawn="1"/>
        </p:nvSpPr>
        <p:spPr>
          <a:xfrm>
            <a:off x="2514600" y="248393"/>
            <a:ext cx="1859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Vereinigung für Allgemeine und Angewandte Mikrobiologie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BC9C1EB-8196-428D-A759-E822E829CA9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7164"/>
            <a:ext cx="1434668" cy="1434668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BC645724-F978-465E-A8D8-58FC33F5456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151133" y="248393"/>
            <a:ext cx="2141296" cy="1434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95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0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de-DE" sz="2800" b="0" i="0" kern="1200" smtClean="0">
          <a:solidFill>
            <a:schemeClr val="accent6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57109E8-DA50-483A-9E8A-3C3CF6709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7964C2-1CA8-4227-AE1B-A84AF33C2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2C651D-D895-4FE2-AB82-464DC7186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327CC-ADCC-4972-A55D-A9BD9C4EE97D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8D171A-0139-4122-8EAC-14E178B32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8A225A-C55B-4B78-91FE-DEE8822BF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02012-43BD-4A5C-8424-925F5E3C0D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43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aam.de/media/folien_iap13_wuerzburg_neu.pptx" TargetMode="External"/><Relationship Id="rId2" Type="http://schemas.openxmlformats.org/officeDocument/2006/relationships/hyperlink" Target="https://vaam.de/media/chart_iap12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hyperlink" Target="https://vaam.de/media/chart_iap14_1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D802781-4B68-4A39-AE26-AEFAFA37984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77078" y="1725106"/>
            <a:ext cx="11521440" cy="5519394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</a:pPr>
            <a:br>
              <a:rPr lang="de-DE" sz="5900" b="1" dirty="0"/>
            </a:br>
            <a:r>
              <a:rPr lang="de-DE" sz="5900" b="1" dirty="0"/>
              <a:t>18. VAAM Industry-Academia Panel</a:t>
            </a:r>
          </a:p>
          <a:p>
            <a:endParaRPr lang="de-DE" dirty="0"/>
          </a:p>
          <a:p>
            <a:pPr algn="ctr"/>
            <a:r>
              <a:rPr lang="de-DE" sz="3800" dirty="0"/>
              <a:t>25.03.2025</a:t>
            </a:r>
          </a:p>
          <a:p>
            <a:pPr algn="ctr" fontAlgn="t"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</a:pPr>
            <a:r>
              <a:rPr lang="de-DE" sz="3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„Nagoya Protocol: </a:t>
            </a:r>
            <a:r>
              <a:rPr lang="de-DE" sz="34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Implications</a:t>
            </a:r>
            <a:r>
              <a:rPr lang="de-DE" sz="3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34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sz="3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Academia and Industry – Who </a:t>
            </a:r>
            <a:r>
              <a:rPr lang="de-DE" sz="34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de-DE" sz="3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34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affected</a:t>
            </a:r>
            <a:r>
              <a:rPr lang="de-DE" sz="3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r>
              <a:rPr lang="de-DE" sz="3400" b="1" i="1" dirty="0">
                <a:solidFill>
                  <a:schemeClr val="tx1"/>
                </a:solidFill>
              </a:rPr>
              <a:t>“</a:t>
            </a:r>
          </a:p>
          <a:p>
            <a:pPr fontAlgn="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endParaRPr lang="de-DE" sz="4400" b="1" dirty="0"/>
          </a:p>
          <a:p>
            <a:pPr fontAlgn="t">
              <a:lnSpc>
                <a:spcPct val="170000"/>
              </a:lnSpc>
              <a:spcBef>
                <a:spcPts val="0"/>
              </a:spcBef>
              <a:spcAft>
                <a:spcPts val="2400"/>
              </a:spcAft>
            </a:pPr>
            <a:endParaRPr lang="de-DE" sz="3800" dirty="0">
              <a:solidFill>
                <a:schemeClr val="tx1"/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9E2EC65-1FCF-4960-9995-1715CB72FA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1" y="5957740"/>
            <a:ext cx="2840434" cy="60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95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1">
            <a:extLst>
              <a:ext uri="{FF2B5EF4-FFF2-40B4-BE49-F238E27FC236}">
                <a16:creationId xmlns:a16="http://schemas.microsoft.com/office/drawing/2014/main" id="{353EFA2C-227F-435D-AB00-7EA8B79DF866}"/>
              </a:ext>
            </a:extLst>
          </p:cNvPr>
          <p:cNvSpPr txBox="1">
            <a:spLocks/>
          </p:cNvSpPr>
          <p:nvPr/>
        </p:nvSpPr>
        <p:spPr>
          <a:xfrm>
            <a:off x="986999" y="1534918"/>
            <a:ext cx="11205001" cy="514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DE" sz="2800" b="0" i="0" kern="120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b="1" dirty="0" err="1"/>
              <a:t>Three</a:t>
            </a:r>
            <a:r>
              <a:rPr lang="de-DE" sz="2400" b="1" dirty="0"/>
              <a:t> </a:t>
            </a:r>
            <a:r>
              <a:rPr lang="de-DE" sz="2400" b="1" dirty="0" err="1"/>
              <a:t>years</a:t>
            </a:r>
            <a:r>
              <a:rPr lang="de-DE" sz="2400" b="1" dirty="0"/>
              <a:t> </a:t>
            </a:r>
            <a:r>
              <a:rPr lang="de-DE" sz="2400" b="1" dirty="0" err="1"/>
              <a:t>of</a:t>
            </a:r>
            <a:r>
              <a:rPr lang="de-DE" sz="2400" b="1" dirty="0"/>
              <a:t> Industry-Academia Panel 2022-2025</a:t>
            </a:r>
            <a:br>
              <a:rPr lang="de-DE" sz="2400" b="1" dirty="0"/>
            </a:br>
            <a:r>
              <a:rPr lang="de-DE" sz="2400" b="1" dirty="0">
                <a:solidFill>
                  <a:schemeClr val="tx1"/>
                </a:solidFill>
              </a:rPr>
              <a:t>Topics </a:t>
            </a:r>
            <a:r>
              <a:rPr lang="de-DE" sz="2400" b="1" dirty="0" err="1">
                <a:solidFill>
                  <a:schemeClr val="tx1"/>
                </a:solidFill>
              </a:rPr>
              <a:t>from</a:t>
            </a:r>
            <a:r>
              <a:rPr lang="de-DE" sz="2400" b="1" dirty="0">
                <a:solidFill>
                  <a:schemeClr val="tx1"/>
                </a:solidFill>
              </a:rPr>
              <a:t> </a:t>
            </a:r>
            <a:r>
              <a:rPr lang="de-DE" sz="2400" b="1" dirty="0" err="1">
                <a:solidFill>
                  <a:schemeClr val="tx1"/>
                </a:solidFill>
              </a:rPr>
              <a:t>basic</a:t>
            </a:r>
            <a:r>
              <a:rPr lang="de-DE" sz="2400" b="1" dirty="0">
                <a:solidFill>
                  <a:schemeClr val="tx1"/>
                </a:solidFill>
              </a:rPr>
              <a:t> </a:t>
            </a:r>
            <a:r>
              <a:rPr lang="de-DE" sz="2400" b="1" dirty="0" err="1">
                <a:solidFill>
                  <a:schemeClr val="tx1"/>
                </a:solidFill>
              </a:rPr>
              <a:t>research</a:t>
            </a:r>
            <a:r>
              <a:rPr lang="de-DE" sz="2400" b="1" dirty="0">
                <a:solidFill>
                  <a:schemeClr val="tx1"/>
                </a:solidFill>
              </a:rPr>
              <a:t> </a:t>
            </a:r>
            <a:r>
              <a:rPr lang="de-DE" sz="2400" b="1" dirty="0" err="1">
                <a:solidFill>
                  <a:schemeClr val="tx1"/>
                </a:solidFill>
              </a:rPr>
              <a:t>to</a:t>
            </a:r>
            <a:r>
              <a:rPr lang="de-DE" sz="2400" b="1" dirty="0">
                <a:solidFill>
                  <a:schemeClr val="tx1"/>
                </a:solidFill>
              </a:rPr>
              <a:t> </a:t>
            </a:r>
            <a:r>
              <a:rPr lang="de-DE" sz="2400" b="1" dirty="0" err="1">
                <a:solidFill>
                  <a:schemeClr val="tx1"/>
                </a:solidFill>
              </a:rPr>
              <a:t>business</a:t>
            </a:r>
            <a:r>
              <a:rPr lang="de-DE" sz="2400" b="1" dirty="0">
                <a:solidFill>
                  <a:schemeClr val="tx1"/>
                </a:solidFill>
              </a:rPr>
              <a:t> </a:t>
            </a:r>
            <a:r>
              <a:rPr lang="de-DE" sz="2400" b="1" dirty="0" err="1">
                <a:solidFill>
                  <a:schemeClr val="tx1"/>
                </a:solidFill>
              </a:rPr>
              <a:t>foundation</a:t>
            </a:r>
            <a:endParaRPr lang="de-DE" sz="2400" dirty="0">
              <a:solidFill>
                <a:schemeClr val="tx1"/>
              </a:solidFill>
            </a:endParaRPr>
          </a:p>
          <a:p>
            <a:pPr fontAlgn="t"/>
            <a:r>
              <a:rPr lang="de-DE" sz="1400" dirty="0"/>
              <a:t>1. „</a:t>
            </a:r>
            <a:r>
              <a:rPr lang="de-DE" sz="1400" b="1" dirty="0"/>
              <a:t>Screening &amp; Understanding of </a:t>
            </a:r>
            <a:r>
              <a:rPr lang="de-DE" sz="1400" b="1" dirty="0" err="1"/>
              <a:t>Microbial</a:t>
            </a:r>
            <a:r>
              <a:rPr lang="de-DE" sz="1400" b="1" dirty="0"/>
              <a:t> </a:t>
            </a:r>
            <a:r>
              <a:rPr lang="de-DE" sz="1400" b="1" dirty="0" err="1"/>
              <a:t>Production</a:t>
            </a:r>
            <a:r>
              <a:rPr lang="de-DE" sz="1400" b="1" dirty="0"/>
              <a:t> Strains“</a:t>
            </a:r>
            <a:br>
              <a:rPr lang="de-DE" sz="1400" b="1" dirty="0"/>
            </a:br>
            <a:r>
              <a:rPr lang="de-DE" sz="1400" dirty="0"/>
              <a:t>2. </a:t>
            </a:r>
            <a:r>
              <a:rPr lang="de-DE" sz="1400" b="1" dirty="0"/>
              <a:t>"</a:t>
            </a:r>
            <a:r>
              <a:rPr lang="de-DE" sz="1400" b="1" dirty="0" err="1"/>
              <a:t>Strategies</a:t>
            </a:r>
            <a:r>
              <a:rPr lang="de-DE" sz="1400" b="1" dirty="0"/>
              <a:t> in Microbiological </a:t>
            </a:r>
            <a:r>
              <a:rPr lang="de-DE" sz="1400" b="1" dirty="0" err="1"/>
              <a:t>Diagnostics</a:t>
            </a:r>
            <a:r>
              <a:rPr lang="de-DE" sz="1400" b="1" dirty="0"/>
              <a:t>“</a:t>
            </a:r>
            <a:br>
              <a:rPr lang="de-DE" sz="1400" b="1" dirty="0"/>
            </a:br>
            <a:r>
              <a:rPr lang="de-DE" sz="1400" dirty="0"/>
              <a:t>3. </a:t>
            </a:r>
            <a:r>
              <a:rPr lang="de-DE" sz="1400" b="1" dirty="0"/>
              <a:t>"</a:t>
            </a:r>
            <a:r>
              <a:rPr lang="de-DE" sz="1400" b="1" dirty="0" err="1"/>
              <a:t>Microbial</a:t>
            </a:r>
            <a:r>
              <a:rPr lang="de-DE" sz="1400" b="1" dirty="0"/>
              <a:t> </a:t>
            </a:r>
            <a:r>
              <a:rPr lang="de-DE" sz="1400" b="1" dirty="0" err="1"/>
              <a:t>Metabolomics</a:t>
            </a:r>
            <a:r>
              <a:rPr lang="de-DE" sz="1400" b="1" dirty="0"/>
              <a:t>“</a:t>
            </a:r>
            <a:br>
              <a:rPr lang="de-DE" sz="1400" b="1" dirty="0"/>
            </a:br>
            <a:r>
              <a:rPr lang="de-DE" sz="1400" dirty="0"/>
              <a:t>4. </a:t>
            </a:r>
            <a:r>
              <a:rPr lang="de-DE" sz="1400" b="1" dirty="0"/>
              <a:t>"</a:t>
            </a:r>
            <a:r>
              <a:rPr lang="de-DE" sz="1400" b="1" dirty="0" err="1"/>
              <a:t>Cell</a:t>
            </a:r>
            <a:r>
              <a:rPr lang="de-DE" sz="1400" b="1" dirty="0"/>
              <a:t> </a:t>
            </a:r>
            <a:r>
              <a:rPr lang="de-DE" sz="1400" b="1" dirty="0" err="1"/>
              <a:t>Factories</a:t>
            </a:r>
            <a:r>
              <a:rPr lang="de-DE" sz="1400" b="1" dirty="0"/>
              <a:t>“</a:t>
            </a:r>
            <a:br>
              <a:rPr lang="de-DE" sz="1400" b="1" dirty="0"/>
            </a:br>
            <a:r>
              <a:rPr lang="de-DE" sz="1400" dirty="0"/>
              <a:t>5. </a:t>
            </a:r>
            <a:r>
              <a:rPr lang="de-DE" sz="1400" b="1" dirty="0"/>
              <a:t>"Microbiome </a:t>
            </a:r>
            <a:r>
              <a:rPr lang="de-DE" sz="1400" b="1" dirty="0" err="1"/>
              <a:t>driven</a:t>
            </a:r>
            <a:r>
              <a:rPr lang="de-DE" sz="1400" b="1" dirty="0"/>
              <a:t> </a:t>
            </a:r>
            <a:r>
              <a:rPr lang="de-DE" sz="1400" b="1" dirty="0" err="1"/>
              <a:t>solutions</a:t>
            </a:r>
            <a:r>
              <a:rPr lang="de-DE" sz="1400" b="1" dirty="0"/>
              <a:t> </a:t>
            </a:r>
            <a:r>
              <a:rPr lang="de-DE" sz="1400" b="1" dirty="0" err="1"/>
              <a:t>for</a:t>
            </a:r>
            <a:r>
              <a:rPr lang="de-DE" sz="1400" b="1" dirty="0"/>
              <a:t> gut and </a:t>
            </a:r>
            <a:r>
              <a:rPr lang="de-DE" sz="1400" b="1" dirty="0" err="1"/>
              <a:t>skin</a:t>
            </a:r>
            <a:r>
              <a:rPr lang="de-DE" sz="1400" b="1" dirty="0"/>
              <a:t> </a:t>
            </a:r>
            <a:r>
              <a:rPr lang="de-DE" sz="1400" b="1" dirty="0" err="1"/>
              <a:t>health</a:t>
            </a:r>
            <a:r>
              <a:rPr lang="de-DE" sz="1400" b="1" dirty="0"/>
              <a:t>“</a:t>
            </a:r>
            <a:br>
              <a:rPr lang="de-DE" sz="1400" b="1" dirty="0"/>
            </a:br>
            <a:r>
              <a:rPr lang="de-DE" sz="1400" dirty="0"/>
              <a:t>6. </a:t>
            </a:r>
            <a:r>
              <a:rPr lang="de-DE" sz="1400" b="1" dirty="0"/>
              <a:t>"High </a:t>
            </a:r>
            <a:r>
              <a:rPr lang="de-DE" sz="1400" b="1" dirty="0" err="1"/>
              <a:t>throughput</a:t>
            </a:r>
            <a:r>
              <a:rPr lang="de-DE" sz="1400" b="1" dirty="0"/>
              <a:t> </a:t>
            </a:r>
            <a:r>
              <a:rPr lang="de-DE" sz="1400" b="1" dirty="0" err="1"/>
              <a:t>screening</a:t>
            </a:r>
            <a:r>
              <a:rPr lang="de-DE" sz="1400" b="1" dirty="0"/>
              <a:t> in </a:t>
            </a:r>
            <a:r>
              <a:rPr lang="de-DE" sz="1400" b="1" dirty="0" err="1"/>
              <a:t>strain</a:t>
            </a:r>
            <a:r>
              <a:rPr lang="de-DE" sz="1400" b="1" dirty="0"/>
              <a:t> and </a:t>
            </a:r>
            <a:r>
              <a:rPr lang="de-DE" sz="1400" b="1" dirty="0" err="1"/>
              <a:t>biocatalyst</a:t>
            </a:r>
            <a:r>
              <a:rPr lang="de-DE" sz="1400" b="1" dirty="0"/>
              <a:t> </a:t>
            </a:r>
            <a:r>
              <a:rPr lang="de-DE" sz="1400" b="1" dirty="0" err="1"/>
              <a:t>development</a:t>
            </a:r>
            <a:r>
              <a:rPr lang="de-DE" sz="1400" b="1" dirty="0"/>
              <a:t>“</a:t>
            </a:r>
            <a:br>
              <a:rPr lang="de-DE" sz="1400" b="1" dirty="0"/>
            </a:br>
            <a:r>
              <a:rPr lang="de-DE" sz="1400" dirty="0"/>
              <a:t>7. </a:t>
            </a:r>
            <a:r>
              <a:rPr lang="de-DE" sz="1400" b="1" dirty="0"/>
              <a:t>"Anaerobes </a:t>
            </a:r>
            <a:r>
              <a:rPr lang="de-DE" sz="1400" b="1" dirty="0" err="1"/>
              <a:t>from</a:t>
            </a:r>
            <a:r>
              <a:rPr lang="de-DE" sz="1400" b="1" dirty="0"/>
              <a:t> Gut and Environment - </a:t>
            </a:r>
            <a:r>
              <a:rPr lang="de-DE" sz="1400" b="1" dirty="0" err="1"/>
              <a:t>Bacteroidota</a:t>
            </a:r>
            <a:r>
              <a:rPr lang="de-DE" sz="1400" b="1" dirty="0"/>
              <a:t> </a:t>
            </a:r>
            <a:r>
              <a:rPr lang="de-DE" sz="1400" b="1" dirty="0" err="1"/>
              <a:t>as</a:t>
            </a:r>
            <a:r>
              <a:rPr lang="de-DE" sz="1400" b="1" dirty="0"/>
              <a:t> Next </a:t>
            </a:r>
            <a:r>
              <a:rPr lang="de-DE" sz="1400" b="1" dirty="0" err="1"/>
              <a:t>generation</a:t>
            </a:r>
            <a:r>
              <a:rPr lang="de-DE" sz="1400" b="1" dirty="0"/>
              <a:t> </a:t>
            </a:r>
            <a:r>
              <a:rPr lang="de-DE" sz="1400" b="1" dirty="0" err="1"/>
              <a:t>Bioactives</a:t>
            </a:r>
            <a:r>
              <a:rPr lang="de-DE" sz="1400" b="1" dirty="0"/>
              <a:t>“</a:t>
            </a:r>
            <a:br>
              <a:rPr lang="de-DE" sz="1400" b="1" dirty="0"/>
            </a:br>
            <a:r>
              <a:rPr lang="de-DE" sz="1400" dirty="0"/>
              <a:t>8. </a:t>
            </a:r>
            <a:r>
              <a:rPr lang="de-DE" sz="1400" b="1" dirty="0"/>
              <a:t>"</a:t>
            </a:r>
            <a:r>
              <a:rPr lang="de-DE" sz="1400" b="1" dirty="0" err="1"/>
              <a:t>Recent</a:t>
            </a:r>
            <a:r>
              <a:rPr lang="de-DE" sz="1400" b="1" dirty="0"/>
              <a:t> </a:t>
            </a:r>
            <a:r>
              <a:rPr lang="de-DE" sz="1400" b="1" dirty="0" err="1"/>
              <a:t>advances</a:t>
            </a:r>
            <a:r>
              <a:rPr lang="de-DE" sz="1400" b="1" dirty="0"/>
              <a:t> in </a:t>
            </a:r>
            <a:r>
              <a:rPr lang="de-DE" sz="1400" b="1" dirty="0" err="1"/>
              <a:t>phage</a:t>
            </a:r>
            <a:r>
              <a:rPr lang="de-DE" sz="1400" b="1" dirty="0"/>
              <a:t> </a:t>
            </a:r>
            <a:r>
              <a:rPr lang="de-DE" sz="1400" b="1" dirty="0" err="1"/>
              <a:t>drug</a:t>
            </a:r>
            <a:r>
              <a:rPr lang="de-DE" sz="1400" b="1" dirty="0"/>
              <a:t> </a:t>
            </a:r>
            <a:r>
              <a:rPr lang="de-DE" sz="1400" b="1" dirty="0" err="1"/>
              <a:t>development</a:t>
            </a:r>
            <a:r>
              <a:rPr lang="de-DE" sz="1400" b="1" dirty="0"/>
              <a:t> &amp; </a:t>
            </a:r>
            <a:r>
              <a:rPr lang="de-DE" sz="1400" b="1" dirty="0" err="1"/>
              <a:t>application</a:t>
            </a:r>
            <a:r>
              <a:rPr lang="de-DE" sz="1400" b="1" dirty="0"/>
              <a:t>“</a:t>
            </a:r>
            <a:br>
              <a:rPr lang="de-DE" sz="1400" b="1" dirty="0"/>
            </a:br>
            <a:r>
              <a:rPr lang="de-DE" sz="1400" dirty="0">
                <a:solidFill>
                  <a:schemeClr val="tx1"/>
                </a:solidFill>
              </a:rPr>
              <a:t>9.  VAAM Annual Conference Göttingen, „</a:t>
            </a:r>
            <a:r>
              <a:rPr lang="de-DE" sz="1400" b="1" i="1" dirty="0" err="1">
                <a:solidFill>
                  <a:schemeClr val="tx1"/>
                </a:solidFill>
              </a:rPr>
              <a:t>Microbiology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based</a:t>
            </a:r>
            <a:r>
              <a:rPr lang="de-DE" sz="1400" b="1" i="1" dirty="0">
                <a:solidFill>
                  <a:schemeClr val="tx1"/>
                </a:solidFill>
              </a:rPr>
              <a:t> Spin-offs: </a:t>
            </a:r>
            <a:r>
              <a:rPr lang="de-DE" sz="1400" b="1" i="1" dirty="0" err="1">
                <a:solidFill>
                  <a:schemeClr val="tx1"/>
                </a:solidFill>
              </a:rPr>
              <a:t>Insights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from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the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transition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of</a:t>
            </a:r>
            <a:r>
              <a:rPr lang="de-DE" sz="1400" b="1" i="1" dirty="0">
                <a:solidFill>
                  <a:schemeClr val="tx1"/>
                </a:solidFill>
              </a:rPr>
              <a:t> an </a:t>
            </a:r>
            <a:r>
              <a:rPr lang="de-DE" sz="1400" b="1" i="1" dirty="0" err="1">
                <a:solidFill>
                  <a:schemeClr val="tx1"/>
                </a:solidFill>
              </a:rPr>
              <a:t>academic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idea</a:t>
            </a:r>
            <a:r>
              <a:rPr lang="de-DE" sz="1400" b="1" i="1" dirty="0">
                <a:solidFill>
                  <a:schemeClr val="tx1"/>
                </a:solidFill>
              </a:rPr>
              <a:t> </a:t>
            </a:r>
            <a:r>
              <a:rPr lang="de-DE" sz="1400" b="1" i="1" dirty="0" err="1">
                <a:solidFill>
                  <a:schemeClr val="tx1"/>
                </a:solidFill>
              </a:rPr>
              <a:t>to</a:t>
            </a:r>
            <a:r>
              <a:rPr lang="de-DE" sz="1400" b="1" i="1" dirty="0">
                <a:solidFill>
                  <a:schemeClr val="tx1"/>
                </a:solidFill>
              </a:rPr>
              <a:t> a </a:t>
            </a:r>
            <a:r>
              <a:rPr lang="de-DE" sz="1400" b="1" i="1" dirty="0" err="1">
                <a:solidFill>
                  <a:schemeClr val="tx1"/>
                </a:solidFill>
              </a:rPr>
              <a:t>business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concept</a:t>
            </a:r>
            <a:r>
              <a:rPr lang="de-DE" sz="1400" b="1" i="1" dirty="0">
                <a:solidFill>
                  <a:schemeClr val="tx1"/>
                </a:solidFill>
              </a:rPr>
              <a:t>“</a:t>
            </a:r>
            <a:br>
              <a:rPr lang="de-DE" sz="1400" b="1" i="1" dirty="0">
                <a:solidFill>
                  <a:schemeClr val="tx1"/>
                </a:solidFill>
              </a:rPr>
            </a:br>
            <a:r>
              <a:rPr lang="de-DE" sz="1400" dirty="0"/>
              <a:t>10. </a:t>
            </a:r>
            <a:r>
              <a:rPr lang="de-DE" sz="1400" b="1" i="1" dirty="0"/>
              <a:t>"An update </a:t>
            </a:r>
            <a:r>
              <a:rPr lang="de-DE" sz="1400" b="1" i="1" dirty="0" err="1"/>
              <a:t>of</a:t>
            </a:r>
            <a:r>
              <a:rPr lang="de-DE" sz="1400" b="1" i="1" dirty="0"/>
              <a:t> </a:t>
            </a:r>
            <a:r>
              <a:rPr lang="de-DE" sz="1400" b="1" i="1" dirty="0" err="1"/>
              <a:t>molecular</a:t>
            </a:r>
            <a:r>
              <a:rPr lang="de-DE" sz="1400" b="1" i="1" dirty="0"/>
              <a:t> </a:t>
            </a:r>
            <a:r>
              <a:rPr lang="de-DE" sz="1400" b="1" i="1" dirty="0" err="1"/>
              <a:t>tools</a:t>
            </a:r>
            <a:r>
              <a:rPr lang="de-DE" sz="1400" b="1" i="1" dirty="0"/>
              <a:t> in </a:t>
            </a:r>
            <a:r>
              <a:rPr lang="de-DE" sz="1400" b="1" i="1" dirty="0" err="1"/>
              <a:t>genetic</a:t>
            </a:r>
            <a:r>
              <a:rPr lang="de-DE" sz="1400" b="1" i="1" dirty="0"/>
              <a:t> </a:t>
            </a:r>
            <a:r>
              <a:rPr lang="de-DE" sz="1400" b="1" i="1" dirty="0" err="1"/>
              <a:t>engineering</a:t>
            </a:r>
            <a:r>
              <a:rPr lang="de-DE" sz="1400" b="1" i="1" dirty="0"/>
              <a:t> </a:t>
            </a:r>
            <a:r>
              <a:rPr lang="de-DE" sz="1400" b="1" i="1" dirty="0" err="1"/>
              <a:t>of</a:t>
            </a:r>
            <a:r>
              <a:rPr lang="de-DE" sz="1400" b="1" i="1" dirty="0"/>
              <a:t> </a:t>
            </a:r>
            <a:r>
              <a:rPr lang="de-DE" sz="1400" b="1" i="1" dirty="0" err="1"/>
              <a:t>microorganisms</a:t>
            </a:r>
            <a:r>
              <a:rPr lang="de-DE" sz="1400" b="1" i="1" dirty="0"/>
              <a:t>“</a:t>
            </a:r>
            <a:br>
              <a:rPr lang="de-DE" sz="1400" b="1" i="1" dirty="0"/>
            </a:br>
            <a:r>
              <a:rPr lang="de-DE" sz="1400" dirty="0"/>
              <a:t>11. </a:t>
            </a:r>
            <a:r>
              <a:rPr lang="de-DE" sz="1400" b="1" i="1" dirty="0"/>
              <a:t>"</a:t>
            </a:r>
            <a:r>
              <a:rPr lang="de-DE" sz="1400" b="1" i="1" dirty="0" err="1"/>
              <a:t>How</a:t>
            </a:r>
            <a:r>
              <a:rPr lang="de-DE" sz="1400" b="1" i="1" dirty="0"/>
              <a:t> different </a:t>
            </a:r>
            <a:r>
              <a:rPr lang="de-DE" sz="1400" b="1" i="1" dirty="0" err="1"/>
              <a:t>approaches</a:t>
            </a:r>
            <a:r>
              <a:rPr lang="de-DE" sz="1400" b="1" i="1" dirty="0"/>
              <a:t> in </a:t>
            </a:r>
            <a:r>
              <a:rPr lang="de-DE" sz="1400" b="1" i="1" dirty="0" err="1"/>
              <a:t>academia</a:t>
            </a:r>
            <a:r>
              <a:rPr lang="de-DE" sz="1400" b="1" i="1" dirty="0"/>
              <a:t> and </a:t>
            </a:r>
            <a:r>
              <a:rPr lang="de-DE" sz="1400" b="1" i="1" dirty="0" err="1"/>
              <a:t>industry</a:t>
            </a:r>
            <a:r>
              <a:rPr lang="de-DE" sz="1400" i="1" u="sng" dirty="0"/>
              <a:t> </a:t>
            </a:r>
            <a:r>
              <a:rPr lang="de-DE" sz="1400" b="1" i="1" dirty="0" err="1"/>
              <a:t>lead</a:t>
            </a:r>
            <a:r>
              <a:rPr lang="de-DE" sz="1400" i="1" u="sng" dirty="0"/>
              <a:t> </a:t>
            </a:r>
            <a:r>
              <a:rPr lang="de-DE" sz="1400" b="1" i="1" dirty="0" err="1"/>
              <a:t>to</a:t>
            </a:r>
            <a:r>
              <a:rPr lang="de-DE" sz="1400" i="1" u="sng" dirty="0"/>
              <a:t> </a:t>
            </a:r>
            <a:r>
              <a:rPr lang="de-DE" sz="1400" b="1" i="1" dirty="0" err="1"/>
              <a:t>the</a:t>
            </a:r>
            <a:r>
              <a:rPr lang="de-DE" sz="1400" i="1" u="sng" dirty="0"/>
              <a:t> </a:t>
            </a:r>
            <a:r>
              <a:rPr lang="de-DE" sz="1400" b="1" i="1" dirty="0" err="1"/>
              <a:t>next</a:t>
            </a:r>
            <a:r>
              <a:rPr lang="de-DE" sz="1400" i="1" u="sng" dirty="0"/>
              <a:t> </a:t>
            </a:r>
            <a:r>
              <a:rPr lang="de-DE" sz="1400" b="1" i="1" dirty="0" err="1"/>
              <a:t>generation</a:t>
            </a:r>
            <a:r>
              <a:rPr lang="de-DE" sz="1400" i="1" u="sng" dirty="0"/>
              <a:t> </a:t>
            </a:r>
            <a:r>
              <a:rPr lang="de-DE" sz="1400" b="1" i="1" dirty="0" err="1"/>
              <a:t>of</a:t>
            </a:r>
            <a:r>
              <a:rPr lang="de-DE" sz="1400" i="1" u="sng" dirty="0"/>
              <a:t> </a:t>
            </a:r>
            <a:r>
              <a:rPr lang="de-DE" sz="1400" b="1" i="1" dirty="0" err="1"/>
              <a:t>enzymes</a:t>
            </a:r>
            <a:r>
              <a:rPr lang="de-DE" sz="1400" i="1" u="sng" dirty="0"/>
              <a:t> </a:t>
            </a:r>
            <a:r>
              <a:rPr lang="de-DE" sz="1400" b="1" i="1" dirty="0" err="1"/>
              <a:t>for</a:t>
            </a:r>
            <a:r>
              <a:rPr lang="de-DE" sz="1400" i="1" u="sng" dirty="0"/>
              <a:t> </a:t>
            </a:r>
            <a:r>
              <a:rPr lang="de-DE" sz="1400" b="1" i="1" dirty="0" err="1"/>
              <a:t>sustainable</a:t>
            </a:r>
            <a:r>
              <a:rPr lang="de-DE" sz="1400" b="1" i="1" dirty="0"/>
              <a:t> </a:t>
            </a:r>
            <a:r>
              <a:rPr lang="de-DE" sz="1400" b="1" i="1" dirty="0" err="1"/>
              <a:t>applications</a:t>
            </a:r>
            <a:r>
              <a:rPr lang="de-DE" sz="1400" b="1" i="1" dirty="0"/>
              <a:t>„“</a:t>
            </a:r>
            <a:br>
              <a:rPr lang="de-DE" sz="1400" b="1" i="1" dirty="0"/>
            </a:br>
            <a:r>
              <a:rPr lang="de-DE" sz="1400" dirty="0"/>
              <a:t>12.  </a:t>
            </a:r>
            <a:r>
              <a:rPr lang="de-DE" sz="1400" b="1" i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</a:t>
            </a:r>
            <a:r>
              <a:rPr lang="de-DE" sz="1400" b="1" i="1" dirty="0" err="1"/>
              <a:t>Towards</a:t>
            </a:r>
            <a:r>
              <a:rPr lang="de-DE" sz="1400" b="1" i="1" dirty="0"/>
              <a:t> a </a:t>
            </a:r>
            <a:r>
              <a:rPr lang="de-DE" sz="1400" b="1" i="1" dirty="0" err="1"/>
              <a:t>sustainable</a:t>
            </a:r>
            <a:r>
              <a:rPr lang="de-DE" sz="1400" b="1" i="1" dirty="0"/>
              <a:t> </a:t>
            </a:r>
            <a:r>
              <a:rPr lang="de-DE" sz="1400" b="1" i="1" dirty="0" err="1"/>
              <a:t>future</a:t>
            </a:r>
            <a:r>
              <a:rPr lang="de-DE" sz="1400" b="1" i="1" dirty="0"/>
              <a:t>: </a:t>
            </a:r>
            <a:r>
              <a:rPr lang="de-DE" sz="1400" b="1" i="1" dirty="0" err="1"/>
              <a:t>the</a:t>
            </a:r>
            <a:r>
              <a:rPr lang="de-DE" sz="1400" b="1" i="1" dirty="0"/>
              <a:t> </a:t>
            </a:r>
            <a:r>
              <a:rPr lang="de-DE" sz="1400" b="1" i="1" dirty="0" err="1"/>
              <a:t>biotech</a:t>
            </a:r>
            <a:r>
              <a:rPr lang="de-DE" sz="1400" b="1" i="1" dirty="0"/>
              <a:t> </a:t>
            </a:r>
            <a:r>
              <a:rPr lang="de-DE" sz="1400" b="1" i="1" dirty="0" err="1"/>
              <a:t>raw</a:t>
            </a:r>
            <a:r>
              <a:rPr lang="de-DE" sz="1400" b="1" i="1" dirty="0"/>
              <a:t> </a:t>
            </a:r>
            <a:r>
              <a:rPr lang="de-DE" sz="1400" b="1" i="1" dirty="0" err="1"/>
              <a:t>materials</a:t>
            </a:r>
            <a:r>
              <a:rPr lang="de-DE" sz="1400" b="1" i="1" dirty="0"/>
              <a:t> </a:t>
            </a:r>
            <a:r>
              <a:rPr lang="de-DE" sz="1400" b="1" i="1" dirty="0" err="1"/>
              <a:t>perspective</a:t>
            </a:r>
            <a:r>
              <a:rPr lang="de-DE" sz="1400" b="1" i="1" dirty="0"/>
              <a:t>"</a:t>
            </a:r>
            <a:br>
              <a:rPr lang="de-DE" sz="1400" dirty="0"/>
            </a:br>
            <a:r>
              <a:rPr lang="de-DE" sz="1400" dirty="0">
                <a:solidFill>
                  <a:schemeClr val="tx1"/>
                </a:solidFill>
              </a:rPr>
              <a:t>13.  Würzburg VAAM/ DGHM Annual Conference </a:t>
            </a:r>
            <a:r>
              <a:rPr lang="de-DE" sz="1400" b="1" i="1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</a:t>
            </a:r>
            <a:r>
              <a:rPr lang="de-DE" sz="1400" b="1" i="1" dirty="0" err="1">
                <a:solidFill>
                  <a:schemeClr val="tx1"/>
                </a:solidFill>
              </a:rPr>
              <a:t>From</a:t>
            </a:r>
            <a:r>
              <a:rPr lang="de-DE" sz="1400" b="1" i="1" dirty="0">
                <a:solidFill>
                  <a:schemeClr val="tx1"/>
                </a:solidFill>
              </a:rPr>
              <a:t> Lab </a:t>
            </a:r>
            <a:r>
              <a:rPr lang="de-DE" sz="1400" b="1" i="1" dirty="0" err="1">
                <a:solidFill>
                  <a:schemeClr val="tx1"/>
                </a:solidFill>
              </a:rPr>
              <a:t>to</a:t>
            </a:r>
            <a:r>
              <a:rPr lang="de-DE" sz="1400" b="1" i="1" dirty="0">
                <a:solidFill>
                  <a:schemeClr val="tx1"/>
                </a:solidFill>
              </a:rPr>
              <a:t> Market: </a:t>
            </a:r>
            <a:r>
              <a:rPr lang="de-DE" sz="1400" b="1" i="1" dirty="0" err="1">
                <a:solidFill>
                  <a:schemeClr val="tx1"/>
                </a:solidFill>
              </a:rPr>
              <a:t>Overcoming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the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Hurdles</a:t>
            </a:r>
            <a:r>
              <a:rPr lang="de-DE" sz="1400" b="1" i="1" dirty="0">
                <a:solidFill>
                  <a:schemeClr val="tx1"/>
                </a:solidFill>
              </a:rPr>
              <a:t> </a:t>
            </a:r>
            <a:r>
              <a:rPr lang="de-DE" sz="1400" b="1" i="1" dirty="0" err="1">
                <a:solidFill>
                  <a:schemeClr val="tx1"/>
                </a:solidFill>
              </a:rPr>
              <a:t>of</a:t>
            </a:r>
            <a:r>
              <a:rPr lang="de-DE" sz="1400" b="1" i="1" dirty="0">
                <a:solidFill>
                  <a:schemeClr val="tx1"/>
                </a:solidFill>
              </a:rPr>
              <a:t> Microbiological Start-Ups“</a:t>
            </a:r>
            <a:br>
              <a:rPr lang="de-DE" sz="1400" b="1" i="1" dirty="0">
                <a:solidFill>
                  <a:schemeClr val="tx1"/>
                </a:solidFill>
              </a:rPr>
            </a:br>
            <a:r>
              <a:rPr lang="de-DE" sz="1400" dirty="0"/>
              <a:t>14. </a:t>
            </a:r>
            <a:r>
              <a:rPr lang="de-DE" sz="1400" b="1" i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</a:t>
            </a:r>
            <a:r>
              <a:rPr lang="de-DE" sz="1400" b="1" i="1" dirty="0" err="1"/>
              <a:t>Microbial</a:t>
            </a:r>
            <a:r>
              <a:rPr lang="de-DE" sz="1400" b="1" dirty="0"/>
              <a:t> </a:t>
            </a:r>
            <a:r>
              <a:rPr lang="de-DE" sz="1400" b="1" dirty="0" err="1"/>
              <a:t>bioprocess</a:t>
            </a:r>
            <a:r>
              <a:rPr lang="de-DE" sz="1400" b="1" dirty="0"/>
              <a:t> </a:t>
            </a:r>
            <a:r>
              <a:rPr lang="de-DE" sz="1400" b="1" dirty="0" err="1"/>
              <a:t>development</a:t>
            </a:r>
            <a:r>
              <a:rPr lang="de-DE" sz="1400" b="1" dirty="0"/>
              <a:t> in </a:t>
            </a:r>
            <a:r>
              <a:rPr lang="de-DE" sz="1400" b="1" dirty="0" err="1"/>
              <a:t>small</a:t>
            </a:r>
            <a:r>
              <a:rPr lang="de-DE" sz="1400" b="1" dirty="0"/>
              <a:t> </a:t>
            </a:r>
            <a:r>
              <a:rPr lang="de-DE" sz="1400" b="1" dirty="0" err="1"/>
              <a:t>scale</a:t>
            </a:r>
            <a:r>
              <a:rPr lang="de-DE" sz="1400" b="1" dirty="0"/>
              <a:t> </a:t>
            </a:r>
            <a:r>
              <a:rPr lang="de-DE" sz="1400" b="1" dirty="0" err="1"/>
              <a:t>cultivation</a:t>
            </a:r>
            <a:r>
              <a:rPr lang="de-DE" sz="1400" b="1" dirty="0"/>
              <a:t> </a:t>
            </a:r>
            <a:r>
              <a:rPr lang="de-DE" sz="1400" b="1" dirty="0" err="1"/>
              <a:t>systems</a:t>
            </a:r>
            <a:r>
              <a:rPr lang="de-DE" sz="1400" b="1" dirty="0"/>
              <a:t>“</a:t>
            </a:r>
            <a:br>
              <a:rPr lang="de-DE" sz="1400" b="1" dirty="0"/>
            </a:br>
            <a:r>
              <a:rPr lang="de-DE" sz="1400" dirty="0"/>
              <a:t>15. </a:t>
            </a:r>
            <a:r>
              <a:rPr lang="de-DE" sz="1400" b="1" i="1" dirty="0"/>
              <a:t>"Next </a:t>
            </a:r>
            <a:r>
              <a:rPr lang="de-DE" sz="1400" b="1" i="1" dirty="0" err="1"/>
              <a:t>generation</a:t>
            </a:r>
            <a:r>
              <a:rPr lang="de-DE" sz="1400" b="1" i="1" dirty="0"/>
              <a:t> </a:t>
            </a:r>
            <a:r>
              <a:rPr lang="de-DE" sz="1400" b="1" i="1" dirty="0" err="1"/>
              <a:t>transformation</a:t>
            </a:r>
            <a:r>
              <a:rPr lang="de-DE" sz="1400" b="1" i="1" dirty="0"/>
              <a:t> - </a:t>
            </a:r>
            <a:r>
              <a:rPr lang="de-DE" sz="1400" b="1" i="1" dirty="0" err="1"/>
              <a:t>bioportides</a:t>
            </a:r>
            <a:r>
              <a:rPr lang="de-DE" sz="1400" b="1" i="1" dirty="0"/>
              <a:t> </a:t>
            </a:r>
            <a:r>
              <a:rPr lang="de-DE" sz="1400" b="1" i="1" dirty="0" err="1"/>
              <a:t>for</a:t>
            </a:r>
            <a:r>
              <a:rPr lang="de-DE" sz="1400" b="1" i="1" dirty="0"/>
              <a:t> </a:t>
            </a:r>
            <a:r>
              <a:rPr lang="de-DE" sz="1400" b="1" i="1" dirty="0" err="1"/>
              <a:t>gene</a:t>
            </a:r>
            <a:r>
              <a:rPr lang="de-DE" sz="1400" b="1" i="1" dirty="0"/>
              <a:t> </a:t>
            </a:r>
            <a:r>
              <a:rPr lang="de-DE" sz="1400" b="1" i="1" dirty="0" err="1"/>
              <a:t>delivery</a:t>
            </a:r>
            <a:r>
              <a:rPr lang="de-DE" sz="1400" b="1" i="1" dirty="0"/>
              <a:t> in </a:t>
            </a:r>
            <a:r>
              <a:rPr lang="de-DE" sz="1400" b="1" i="1" dirty="0" err="1"/>
              <a:t>various</a:t>
            </a:r>
            <a:r>
              <a:rPr lang="de-DE" sz="1400" b="1" i="1" dirty="0"/>
              <a:t> </a:t>
            </a:r>
            <a:r>
              <a:rPr lang="de-DE" sz="1400" b="1" i="1" dirty="0" err="1"/>
              <a:t>eucaryotic</a:t>
            </a:r>
            <a:r>
              <a:rPr lang="de-DE" sz="1400" b="1" i="1" dirty="0"/>
              <a:t> and </a:t>
            </a:r>
            <a:r>
              <a:rPr lang="de-DE" sz="1400" b="1" i="1" dirty="0" err="1"/>
              <a:t>procaryotic</a:t>
            </a:r>
            <a:r>
              <a:rPr lang="de-DE" sz="1400" b="1" i="1" dirty="0"/>
              <a:t> </a:t>
            </a:r>
            <a:r>
              <a:rPr lang="de-DE" sz="1400" b="1" i="1" dirty="0" err="1"/>
              <a:t>microorganisms</a:t>
            </a:r>
            <a:r>
              <a:rPr lang="de-DE" sz="1400" b="1" i="1" dirty="0"/>
              <a:t>“</a:t>
            </a:r>
            <a:br>
              <a:rPr lang="de-DE" sz="1400" b="1" dirty="0"/>
            </a:br>
            <a:r>
              <a:rPr lang="de-DE" sz="1400" dirty="0"/>
              <a:t>16. „</a:t>
            </a:r>
            <a:r>
              <a:rPr lang="de-DE" sz="1400" b="1" i="1" dirty="0" err="1"/>
              <a:t>Bacterial</a:t>
            </a:r>
            <a:r>
              <a:rPr lang="de-DE" sz="1400" b="1" i="1" dirty="0"/>
              <a:t> Cellulose - a versatile biopolymer in </a:t>
            </a:r>
            <a:r>
              <a:rPr lang="de-DE" sz="1400" b="1" i="1" dirty="0" err="1"/>
              <a:t>industrial</a:t>
            </a:r>
            <a:r>
              <a:rPr lang="de-DE" sz="1400" b="1" i="1" dirty="0"/>
              <a:t> </a:t>
            </a:r>
            <a:r>
              <a:rPr lang="de-DE" sz="1400" b="1" i="1" dirty="0" err="1"/>
              <a:t>applications</a:t>
            </a:r>
            <a:r>
              <a:rPr lang="de-DE" sz="1400" i="1" dirty="0"/>
              <a:t>“</a:t>
            </a:r>
            <a:br>
              <a:rPr lang="de-DE" sz="1400" i="1" dirty="0"/>
            </a:br>
            <a:r>
              <a:rPr lang="de-DE" sz="1400" dirty="0"/>
              <a:t>17. </a:t>
            </a:r>
            <a:r>
              <a:rPr lang="de-DE" sz="1400" b="1" i="1" dirty="0"/>
              <a:t>"Enzymes </a:t>
            </a:r>
            <a:r>
              <a:rPr lang="de-DE" sz="1400" b="1" i="1" dirty="0" err="1"/>
              <a:t>tailored</a:t>
            </a:r>
            <a:r>
              <a:rPr lang="de-DE" sz="1400" b="1" i="1" dirty="0"/>
              <a:t> </a:t>
            </a:r>
            <a:r>
              <a:rPr lang="de-DE" sz="1400" b="1" i="1" dirty="0" err="1"/>
              <a:t>to</a:t>
            </a:r>
            <a:r>
              <a:rPr lang="de-DE" sz="1400" b="1" i="1" dirty="0"/>
              <a:t> fit - </a:t>
            </a:r>
            <a:r>
              <a:rPr lang="de-DE" sz="1400" b="1" i="1" dirty="0" err="1"/>
              <a:t>From</a:t>
            </a:r>
            <a:r>
              <a:rPr lang="de-DE" sz="1400" b="1" i="1" dirty="0"/>
              <a:t> </a:t>
            </a:r>
            <a:r>
              <a:rPr lang="de-DE" sz="1400" b="1" i="1" dirty="0" err="1"/>
              <a:t>nature</a:t>
            </a:r>
            <a:r>
              <a:rPr lang="de-DE" sz="1400" b="1" i="1" dirty="0"/>
              <a:t> </a:t>
            </a:r>
            <a:r>
              <a:rPr lang="de-DE" sz="1400" b="1" i="1" dirty="0" err="1"/>
              <a:t>to</a:t>
            </a:r>
            <a:r>
              <a:rPr lang="de-DE" sz="1400" b="1" i="1" dirty="0"/>
              <a:t> </a:t>
            </a:r>
            <a:r>
              <a:rPr lang="de-DE" sz="1400" b="1" i="1" dirty="0" err="1"/>
              <a:t>industrial</a:t>
            </a:r>
            <a:r>
              <a:rPr lang="de-DE" sz="1400" b="1" i="1" dirty="0"/>
              <a:t> </a:t>
            </a:r>
            <a:r>
              <a:rPr lang="de-DE" sz="1400" b="1" i="1" dirty="0" err="1"/>
              <a:t>applicatio</a:t>
            </a:r>
            <a:endParaRPr lang="de-DE" sz="1400" b="1" i="1" dirty="0"/>
          </a:p>
          <a:p>
            <a:pPr algn="ctr" fontAlgn="t"/>
            <a:br>
              <a:rPr lang="de-DE" sz="2000" b="1" i="1" dirty="0">
                <a:solidFill>
                  <a:schemeClr val="tx1"/>
                </a:solidFill>
              </a:rPr>
            </a:br>
            <a:r>
              <a:rPr lang="de-DE" sz="2000" b="1" i="1" dirty="0">
                <a:solidFill>
                  <a:schemeClr val="tx1"/>
                </a:solidFill>
              </a:rPr>
              <a:t>              …</a:t>
            </a:r>
            <a:r>
              <a:rPr lang="de-DE" sz="2000" b="1" dirty="0">
                <a:solidFill>
                  <a:schemeClr val="tx1"/>
                </a:solidFill>
              </a:rPr>
              <a:t>And </a:t>
            </a:r>
            <a:r>
              <a:rPr lang="de-DE" sz="2000" b="1" dirty="0" err="1">
                <a:solidFill>
                  <a:schemeClr val="tx1"/>
                </a:solidFill>
              </a:rPr>
              <a:t>many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err="1">
                <a:solidFill>
                  <a:schemeClr val="tx1"/>
                </a:solidFill>
              </a:rPr>
              <a:t>more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err="1">
                <a:solidFill>
                  <a:schemeClr val="tx1"/>
                </a:solidFill>
              </a:rPr>
              <a:t>yet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err="1">
                <a:solidFill>
                  <a:schemeClr val="tx1"/>
                </a:solidFill>
              </a:rPr>
              <a:t>to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err="1">
                <a:solidFill>
                  <a:schemeClr val="tx1"/>
                </a:solidFill>
              </a:rPr>
              <a:t>come</a:t>
            </a:r>
            <a:r>
              <a:rPr lang="de-DE" sz="2000" b="1" dirty="0">
                <a:solidFill>
                  <a:schemeClr val="tx1"/>
                </a:solidFill>
              </a:rPr>
              <a:t>, e.g. VAAM Special Groups (IAP19, May 15) </a:t>
            </a:r>
            <a:br>
              <a:rPr lang="de-DE" sz="2000" b="1" dirty="0">
                <a:solidFill>
                  <a:schemeClr val="tx1"/>
                </a:solidFill>
              </a:rPr>
            </a:br>
            <a:br>
              <a:rPr lang="de-DE" sz="1400" b="1" i="1" dirty="0"/>
            </a:br>
            <a:br>
              <a:rPr lang="de-DE" sz="1400" b="1" i="1" dirty="0"/>
            </a:br>
            <a:br>
              <a:rPr lang="de-DE" sz="1400" b="1" dirty="0"/>
            </a:br>
            <a:br>
              <a:rPr lang="de-DE" sz="1400" b="1" dirty="0"/>
            </a:br>
            <a:br>
              <a:rPr lang="de-DE" sz="1400" b="1" dirty="0"/>
            </a:br>
            <a:br>
              <a:rPr lang="de-DE" sz="1400" b="1" dirty="0"/>
            </a:br>
            <a:br>
              <a:rPr lang="de-DE" sz="1400" b="1" dirty="0"/>
            </a:br>
            <a:br>
              <a:rPr lang="de-DE" sz="1400" b="1" dirty="0"/>
            </a:br>
            <a:br>
              <a:rPr lang="de-DE" sz="1400" dirty="0"/>
            </a:br>
            <a:br>
              <a:rPr lang="de-DE" sz="1400" b="1" dirty="0"/>
            </a:br>
            <a:br>
              <a:rPr lang="de-DE" sz="1400" b="1" dirty="0"/>
            </a:br>
            <a:br>
              <a:rPr lang="de-DE" sz="1400" b="1" dirty="0"/>
            </a:br>
            <a:endParaRPr lang="de-DE" sz="1400" dirty="0"/>
          </a:p>
          <a:p>
            <a:pPr algn="ctr" fontAlgn="t"/>
            <a:endParaRPr lang="de-DE" sz="1400" b="1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9F70EA6-3FE8-403C-AB2C-D1E23BAA22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1" y="5957740"/>
            <a:ext cx="2840434" cy="60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66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D802781-4B68-4A39-AE26-AEFAFA37984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5609" y="2290713"/>
            <a:ext cx="11521440" cy="5170603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</a:pPr>
            <a:endParaRPr lang="de-DE" sz="4400" b="1" dirty="0"/>
          </a:p>
          <a:p>
            <a:pPr fontAlgn="t">
              <a:lnSpc>
                <a:spcPct val="170000"/>
              </a:lnSpc>
              <a:spcBef>
                <a:spcPts val="0"/>
              </a:spcBef>
              <a:spcAft>
                <a:spcPts val="2400"/>
              </a:spcAft>
            </a:pPr>
            <a:endParaRPr lang="de-DE" sz="3800" dirty="0">
              <a:solidFill>
                <a:schemeClr val="tx1"/>
              </a:solidFill>
            </a:endParaRPr>
          </a:p>
        </p:txBody>
      </p:sp>
      <p:sp>
        <p:nvSpPr>
          <p:cNvPr id="5" name="Inhaltsplatzhalter 1">
            <a:extLst>
              <a:ext uri="{FF2B5EF4-FFF2-40B4-BE49-F238E27FC236}">
                <a16:creationId xmlns:a16="http://schemas.microsoft.com/office/drawing/2014/main" id="{353EFA2C-227F-435D-AB00-7EA8B79DF866}"/>
              </a:ext>
            </a:extLst>
          </p:cNvPr>
          <p:cNvSpPr txBox="1">
            <a:spLocks/>
          </p:cNvSpPr>
          <p:nvPr/>
        </p:nvSpPr>
        <p:spPr>
          <a:xfrm>
            <a:off x="694768" y="1695174"/>
            <a:ext cx="11205001" cy="4567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DE" sz="2800" b="0" i="0" kern="120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t"/>
            <a:r>
              <a:rPr lang="de-DE" b="1" dirty="0"/>
              <a:t>Industry-Academia Panel @Annual </a:t>
            </a:r>
            <a:r>
              <a:rPr lang="de-DE" b="1" dirty="0" err="1"/>
              <a:t>Conferences</a:t>
            </a:r>
            <a:r>
              <a:rPr lang="de-DE" b="1"/>
              <a:t> 2023-2025</a:t>
            </a:r>
            <a:br>
              <a:rPr lang="de-DE" b="1" dirty="0"/>
            </a:br>
            <a:endParaRPr lang="de-DE" b="1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de-DE" sz="2200" b="1" dirty="0">
                <a:solidFill>
                  <a:schemeClr val="tx1"/>
                </a:solidFill>
              </a:rPr>
              <a:t>Göttingen 2023</a:t>
            </a:r>
            <a:r>
              <a:rPr lang="de-DE" sz="2200" dirty="0">
                <a:solidFill>
                  <a:schemeClr val="tx1"/>
                </a:solidFill>
              </a:rPr>
              <a:t> </a:t>
            </a:r>
            <a:r>
              <a:rPr lang="de-DE" sz="2200" dirty="0"/>
              <a:t>„</a:t>
            </a:r>
            <a:r>
              <a:rPr lang="de-DE" sz="2200" b="1" i="1" dirty="0" err="1"/>
              <a:t>Microbiology</a:t>
            </a:r>
            <a:r>
              <a:rPr lang="de-DE" sz="2200" b="1" i="1" dirty="0"/>
              <a:t> </a:t>
            </a:r>
            <a:r>
              <a:rPr lang="de-DE" sz="2200" b="1" i="1" dirty="0" err="1"/>
              <a:t>based</a:t>
            </a:r>
            <a:r>
              <a:rPr lang="de-DE" sz="2200" b="1" i="1" dirty="0"/>
              <a:t> Spin-offs: </a:t>
            </a:r>
            <a:r>
              <a:rPr lang="de-DE" sz="2200" b="1" i="1" dirty="0" err="1"/>
              <a:t>Insights</a:t>
            </a:r>
            <a:r>
              <a:rPr lang="de-DE" sz="2200" b="1" i="1" dirty="0"/>
              <a:t> </a:t>
            </a:r>
            <a:r>
              <a:rPr lang="de-DE" sz="2200" b="1" i="1" dirty="0" err="1"/>
              <a:t>from</a:t>
            </a:r>
            <a:r>
              <a:rPr lang="de-DE" sz="2200" b="1" i="1" dirty="0"/>
              <a:t> </a:t>
            </a:r>
            <a:r>
              <a:rPr lang="de-DE" sz="2200" b="1" i="1" dirty="0" err="1"/>
              <a:t>the</a:t>
            </a:r>
            <a:r>
              <a:rPr lang="de-DE" sz="2200" b="1" i="1" dirty="0"/>
              <a:t> </a:t>
            </a:r>
            <a:r>
              <a:rPr lang="de-DE" sz="2200" b="1" i="1" dirty="0" err="1"/>
              <a:t>transition</a:t>
            </a:r>
            <a:r>
              <a:rPr lang="de-DE" sz="2200" b="1" i="1" dirty="0"/>
              <a:t> </a:t>
            </a:r>
            <a:r>
              <a:rPr lang="de-DE" sz="2200" b="1" i="1" dirty="0" err="1"/>
              <a:t>of</a:t>
            </a:r>
            <a:r>
              <a:rPr lang="de-DE" sz="2200" b="1" i="1" dirty="0"/>
              <a:t> an </a:t>
            </a:r>
            <a:r>
              <a:rPr lang="de-DE" sz="2200" b="1" i="1" dirty="0" err="1"/>
              <a:t>academic</a:t>
            </a:r>
            <a:r>
              <a:rPr lang="de-DE" sz="2200" b="1" i="1" dirty="0"/>
              <a:t> </a:t>
            </a:r>
            <a:r>
              <a:rPr lang="de-DE" sz="2200" b="1" i="1" dirty="0" err="1"/>
              <a:t>idea</a:t>
            </a:r>
            <a:r>
              <a:rPr lang="de-DE" sz="2200" b="1" i="1" dirty="0"/>
              <a:t> </a:t>
            </a:r>
            <a:r>
              <a:rPr lang="de-DE" sz="2200" b="1" i="1" dirty="0" err="1"/>
              <a:t>to</a:t>
            </a:r>
            <a:r>
              <a:rPr lang="de-DE" sz="2200" b="1" i="1" dirty="0"/>
              <a:t> a </a:t>
            </a:r>
            <a:r>
              <a:rPr lang="de-DE" sz="2200" b="1" i="1" dirty="0" err="1"/>
              <a:t>business</a:t>
            </a:r>
            <a:r>
              <a:rPr lang="de-DE" sz="2200" b="1" i="1" dirty="0"/>
              <a:t> </a:t>
            </a:r>
            <a:r>
              <a:rPr lang="de-DE" sz="2200" b="1" i="1" dirty="0" err="1"/>
              <a:t>concept</a:t>
            </a:r>
            <a:r>
              <a:rPr lang="de-DE" sz="2200" b="1" i="1" dirty="0"/>
              <a:t>“</a:t>
            </a:r>
            <a:br>
              <a:rPr lang="de-DE" sz="2200" b="1" i="1" dirty="0"/>
            </a:br>
            <a:r>
              <a:rPr lang="de-DE" sz="2000" i="1" dirty="0">
                <a:solidFill>
                  <a:schemeClr val="tx1"/>
                </a:solidFill>
              </a:rPr>
              <a:t>Marcel Hövels, (</a:t>
            </a:r>
            <a:r>
              <a:rPr lang="de-DE" sz="2000" i="1" dirty="0" err="1">
                <a:solidFill>
                  <a:schemeClr val="tx1"/>
                </a:solidFill>
              </a:rPr>
              <a:t>Sweethoven</a:t>
            </a:r>
            <a:r>
              <a:rPr lang="de-DE" sz="2000" i="1" dirty="0">
                <a:solidFill>
                  <a:schemeClr val="tx1"/>
                </a:solidFill>
              </a:rPr>
              <a:t> </a:t>
            </a:r>
            <a:r>
              <a:rPr lang="de-DE" sz="2000" i="1" dirty="0" err="1">
                <a:solidFill>
                  <a:schemeClr val="tx1"/>
                </a:solidFill>
              </a:rPr>
              <a:t>Biotech</a:t>
            </a:r>
            <a:r>
              <a:rPr lang="de-DE" sz="2000" i="1" dirty="0">
                <a:solidFill>
                  <a:schemeClr val="tx1"/>
                </a:solidFill>
              </a:rPr>
              <a:t>), Luitpold Fried, (Bind-X), Jonas Ide, (Evonik Venture Capital GmbH)</a:t>
            </a:r>
            <a:endParaRPr lang="de-DE" sz="2000" dirty="0">
              <a:solidFill>
                <a:schemeClr val="tx1"/>
              </a:solidFill>
            </a:endParaRP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de-DE" sz="2200" b="1" dirty="0">
                <a:solidFill>
                  <a:schemeClr val="tx1"/>
                </a:solidFill>
              </a:rPr>
              <a:t>Würzburg 2024 </a:t>
            </a:r>
            <a:r>
              <a:rPr lang="de-DE" sz="2200" b="1" dirty="0"/>
              <a:t>„</a:t>
            </a:r>
            <a:r>
              <a:rPr lang="de-DE" sz="2200" b="1" i="1" dirty="0" err="1"/>
              <a:t>From</a:t>
            </a:r>
            <a:r>
              <a:rPr lang="de-DE" sz="2200" b="1" i="1" dirty="0"/>
              <a:t> Lab </a:t>
            </a:r>
            <a:r>
              <a:rPr lang="de-DE" sz="2200" b="1" i="1" dirty="0" err="1"/>
              <a:t>to</a:t>
            </a:r>
            <a:r>
              <a:rPr lang="de-DE" sz="2200" b="1" i="1" dirty="0"/>
              <a:t> Market: </a:t>
            </a:r>
            <a:r>
              <a:rPr lang="de-DE" sz="2200" b="1" i="1" dirty="0" err="1"/>
              <a:t>Overcoming</a:t>
            </a:r>
            <a:r>
              <a:rPr lang="de-DE" sz="2200" b="1" i="1" dirty="0"/>
              <a:t> </a:t>
            </a:r>
            <a:r>
              <a:rPr lang="de-DE" sz="2200" b="1" i="1" dirty="0" err="1"/>
              <a:t>the</a:t>
            </a:r>
            <a:r>
              <a:rPr lang="de-DE" sz="2200" b="1" i="1" dirty="0"/>
              <a:t> </a:t>
            </a:r>
            <a:r>
              <a:rPr lang="de-DE" sz="2200" b="1" i="1" dirty="0" err="1"/>
              <a:t>Hurdles</a:t>
            </a:r>
            <a:r>
              <a:rPr lang="de-DE" sz="2200" b="1" i="1" dirty="0"/>
              <a:t> </a:t>
            </a:r>
            <a:r>
              <a:rPr lang="de-DE" sz="2200" b="1" i="1" dirty="0" err="1"/>
              <a:t>of</a:t>
            </a:r>
            <a:r>
              <a:rPr lang="de-DE" sz="2200" b="1" i="1" dirty="0"/>
              <a:t> Microbiological Start-Ups“</a:t>
            </a:r>
            <a:br>
              <a:rPr lang="de-DE" sz="2200" b="1" i="1" dirty="0"/>
            </a:br>
            <a:r>
              <a:rPr lang="de-DE" sz="2000" dirty="0" err="1">
                <a:solidFill>
                  <a:schemeClr val="tx1"/>
                </a:solidFill>
              </a:rPr>
              <a:t>Khusal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Borse</a:t>
            </a:r>
            <a:r>
              <a:rPr lang="de-DE" sz="2000" dirty="0">
                <a:solidFill>
                  <a:schemeClr val="tx1"/>
                </a:solidFill>
              </a:rPr>
              <a:t> (</a:t>
            </a:r>
            <a:r>
              <a:rPr lang="de-DE" sz="2000" dirty="0" err="1">
                <a:solidFill>
                  <a:schemeClr val="tx1"/>
                </a:solidFill>
              </a:rPr>
              <a:t>Plantilizer</a:t>
            </a:r>
            <a:r>
              <a:rPr lang="de-DE" sz="2000" dirty="0">
                <a:solidFill>
                  <a:schemeClr val="tx1"/>
                </a:solidFill>
              </a:rPr>
              <a:t> GmbH), Johannes Sonnenschein (</a:t>
            </a:r>
            <a:r>
              <a:rPr lang="de-DE" sz="2000" dirty="0" err="1">
                <a:solidFill>
                  <a:schemeClr val="tx1"/>
                </a:solidFill>
              </a:rPr>
              <a:t>Insempra</a:t>
            </a:r>
            <a:r>
              <a:rPr lang="de-DE" sz="2000" dirty="0">
                <a:solidFill>
                  <a:schemeClr val="tx1"/>
                </a:solidFill>
              </a:rPr>
              <a:t> GmbH), Nicole </a:t>
            </a:r>
            <a:r>
              <a:rPr lang="de-DE" sz="2000" dirty="0" err="1">
                <a:solidFill>
                  <a:schemeClr val="tx1"/>
                </a:solidFill>
              </a:rPr>
              <a:t>Wittenbrink</a:t>
            </a:r>
            <a:r>
              <a:rPr lang="de-DE" sz="2000" dirty="0">
                <a:solidFill>
                  <a:schemeClr val="tx1"/>
                </a:solidFill>
              </a:rPr>
              <a:t> (VDI/ VDE Innovation + Technik GmbH)</a:t>
            </a:r>
            <a:endParaRPr lang="de-DE" sz="2000" i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b="1" dirty="0">
                <a:solidFill>
                  <a:schemeClr val="tx1"/>
                </a:solidFill>
              </a:rPr>
              <a:t>Bochum 2025</a:t>
            </a:r>
            <a:r>
              <a:rPr lang="de-DE" sz="2200" b="1" dirty="0"/>
              <a:t> „</a:t>
            </a:r>
            <a:r>
              <a:rPr lang="de-DE" sz="2200" b="1" i="1" dirty="0"/>
              <a:t>Nagoya Protocol: </a:t>
            </a:r>
            <a:r>
              <a:rPr lang="de-DE" sz="2200" b="1" i="1" dirty="0" err="1"/>
              <a:t>Implications</a:t>
            </a:r>
            <a:r>
              <a:rPr lang="de-DE" sz="2200" b="1" i="1" dirty="0"/>
              <a:t> </a:t>
            </a:r>
            <a:r>
              <a:rPr lang="de-DE" sz="2200" b="1" i="1" dirty="0" err="1"/>
              <a:t>for</a:t>
            </a:r>
            <a:r>
              <a:rPr lang="de-DE" sz="2200" b="1" i="1" dirty="0"/>
              <a:t> Academia and Industry – Who </a:t>
            </a:r>
            <a:r>
              <a:rPr lang="de-DE" sz="2200" b="1" i="1" dirty="0" err="1"/>
              <a:t>is</a:t>
            </a:r>
            <a:r>
              <a:rPr lang="de-DE" sz="2200" b="1" i="1" dirty="0"/>
              <a:t> </a:t>
            </a:r>
            <a:r>
              <a:rPr lang="de-DE" sz="2200" b="1" i="1" dirty="0" err="1"/>
              <a:t>affected</a:t>
            </a:r>
            <a:r>
              <a:rPr lang="de-DE" sz="2200" b="1" i="1" dirty="0"/>
              <a:t>?“</a:t>
            </a:r>
            <a:br>
              <a:rPr lang="de-DE" sz="2200" i="1" dirty="0"/>
            </a:br>
            <a:r>
              <a:rPr lang="de-DE" sz="2000" dirty="0">
                <a:solidFill>
                  <a:schemeClr val="tx1"/>
                </a:solidFill>
              </a:rPr>
              <a:t>Alexandra </a:t>
            </a:r>
            <a:r>
              <a:rPr lang="de-DE" sz="2000" dirty="0" err="1">
                <a:solidFill>
                  <a:schemeClr val="tx1"/>
                </a:solidFill>
              </a:rPr>
              <a:t>Lensch</a:t>
            </a:r>
            <a:r>
              <a:rPr lang="de-DE" sz="2000" dirty="0">
                <a:solidFill>
                  <a:schemeClr val="tx1"/>
                </a:solidFill>
              </a:rPr>
              <a:t> (Evonik </a:t>
            </a:r>
            <a:r>
              <a:rPr lang="de-DE" sz="2000" dirty="0" err="1">
                <a:solidFill>
                  <a:schemeClr val="tx1"/>
                </a:solidFill>
              </a:rPr>
              <a:t>Operations</a:t>
            </a:r>
            <a:r>
              <a:rPr lang="de-DE" sz="2000" dirty="0">
                <a:solidFill>
                  <a:schemeClr val="tx1"/>
                </a:solidFill>
              </a:rPr>
              <a:t> GmbH), Jörg </a:t>
            </a:r>
            <a:r>
              <a:rPr lang="de-DE" sz="2000" dirty="0" err="1">
                <a:solidFill>
                  <a:schemeClr val="tx1"/>
                </a:solidFill>
              </a:rPr>
              <a:t>Overmann</a:t>
            </a:r>
            <a:r>
              <a:rPr lang="de-DE" sz="2000" dirty="0">
                <a:solidFill>
                  <a:schemeClr val="tx1"/>
                </a:solidFill>
              </a:rPr>
              <a:t> (Leibniz-DSMZ), Kerstin Elbing (VBIO), Luitpold Fried (Bind-X), Alexander Probst (University Duisburg-Essen)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9F70EA6-3FE8-403C-AB2C-D1E23BAA2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1" y="5957740"/>
            <a:ext cx="2840434" cy="60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88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7C6A1-BD77-3F0E-EA9D-FC70AB9CB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9A81602-F0C2-C825-B0D5-B5A586A7D6C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5609" y="2290713"/>
            <a:ext cx="11521440" cy="5170603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</a:pPr>
            <a:endParaRPr lang="de-DE" sz="4400" b="1" dirty="0"/>
          </a:p>
          <a:p>
            <a:pPr fontAlgn="t">
              <a:lnSpc>
                <a:spcPct val="170000"/>
              </a:lnSpc>
              <a:spcBef>
                <a:spcPts val="0"/>
              </a:spcBef>
              <a:spcAft>
                <a:spcPts val="2400"/>
              </a:spcAft>
            </a:pPr>
            <a:endParaRPr lang="de-DE" sz="3800" dirty="0">
              <a:solidFill>
                <a:schemeClr val="tx1"/>
              </a:solidFill>
            </a:endParaRPr>
          </a:p>
        </p:txBody>
      </p:sp>
      <p:sp>
        <p:nvSpPr>
          <p:cNvPr id="5" name="Inhaltsplatzhalter 1">
            <a:extLst>
              <a:ext uri="{FF2B5EF4-FFF2-40B4-BE49-F238E27FC236}">
                <a16:creationId xmlns:a16="http://schemas.microsoft.com/office/drawing/2014/main" id="{E8B2721C-57AA-03DB-C389-D5B9C8C6149F}"/>
              </a:ext>
            </a:extLst>
          </p:cNvPr>
          <p:cNvSpPr txBox="1">
            <a:spLocks/>
          </p:cNvSpPr>
          <p:nvPr/>
        </p:nvSpPr>
        <p:spPr>
          <a:xfrm>
            <a:off x="694768" y="1695174"/>
            <a:ext cx="11205001" cy="4567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DE" sz="2800" b="0" i="0" kern="120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200" b="1" dirty="0"/>
              <a:t>„</a:t>
            </a:r>
            <a:r>
              <a:rPr lang="de-DE" sz="2200" b="1" i="1" dirty="0"/>
              <a:t>Nagoya Protocol: </a:t>
            </a:r>
            <a:r>
              <a:rPr lang="de-DE" sz="2200" b="1" i="1" dirty="0" err="1"/>
              <a:t>Implications</a:t>
            </a:r>
            <a:r>
              <a:rPr lang="de-DE" sz="2200" b="1" i="1" dirty="0"/>
              <a:t> </a:t>
            </a:r>
            <a:r>
              <a:rPr lang="de-DE" sz="2200" b="1" i="1" dirty="0" err="1"/>
              <a:t>for</a:t>
            </a:r>
            <a:r>
              <a:rPr lang="de-DE" sz="2200" b="1" i="1" dirty="0"/>
              <a:t> Academia and Industry – Who </a:t>
            </a:r>
            <a:r>
              <a:rPr lang="de-DE" sz="2200" b="1" i="1" dirty="0" err="1"/>
              <a:t>is</a:t>
            </a:r>
            <a:r>
              <a:rPr lang="de-DE" sz="2200" b="1" i="1" dirty="0"/>
              <a:t> </a:t>
            </a:r>
            <a:r>
              <a:rPr lang="de-DE" sz="2200" b="1" i="1" dirty="0" err="1"/>
              <a:t>affected</a:t>
            </a:r>
            <a:r>
              <a:rPr lang="de-DE" sz="2200" b="1" i="1" dirty="0"/>
              <a:t>?“</a:t>
            </a:r>
            <a:br>
              <a:rPr lang="de-DE" sz="2200" i="1" dirty="0"/>
            </a:br>
            <a:endParaRPr lang="de-DE" sz="2000" dirty="0">
              <a:solidFill>
                <a:schemeClr val="tx1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B4C9314-B663-A22E-47B4-26E9A0E8DD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1" y="5957740"/>
            <a:ext cx="2840434" cy="609442"/>
          </a:xfrm>
          <a:prstGeom prst="rect">
            <a:avLst/>
          </a:prstGeom>
        </p:spPr>
      </p:pic>
      <p:pic>
        <p:nvPicPr>
          <p:cNvPr id="4" name="Grafik 3" descr="Ein Bild, das Text, Screenshot, Schrift, Design enthält.&#10;&#10;KI-generierte Inhalte können fehlerhaft sein.">
            <a:extLst>
              <a:ext uri="{FF2B5EF4-FFF2-40B4-BE49-F238E27FC236}">
                <a16:creationId xmlns:a16="http://schemas.microsoft.com/office/drawing/2014/main" id="{07D3EB27-F19E-D842-CADC-59A6CFDD4A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341" y="2210529"/>
            <a:ext cx="3536576" cy="353657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9D4F14C4-D488-A5CB-DF8C-90F9645DE55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5406903" y="2998577"/>
            <a:ext cx="5601756" cy="187743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e-DE" b="1" dirty="0"/>
              <a:t>Goal:</a:t>
            </a:r>
          </a:p>
          <a:p>
            <a:endParaRPr lang="de-DE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Clarification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fundamentals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definitions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Clarification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the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question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who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affected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Presentation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case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studies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are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next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steps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 measures can we take within our setting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39706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D802781-4B68-4A39-AE26-AEFAFA37984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5609" y="2290713"/>
            <a:ext cx="11521440" cy="5170603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</a:pPr>
            <a:br>
              <a:rPr lang="de-DE" sz="5900" b="1" dirty="0"/>
            </a:br>
            <a:endParaRPr lang="de-DE" sz="3400" b="1" i="1" dirty="0">
              <a:solidFill>
                <a:schemeClr val="tx1"/>
              </a:solidFill>
            </a:endParaRPr>
          </a:p>
          <a:p>
            <a:pPr fontAlgn="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endParaRPr lang="de-DE" sz="4400" b="1" dirty="0"/>
          </a:p>
          <a:p>
            <a:pPr fontAlgn="t">
              <a:lnSpc>
                <a:spcPct val="170000"/>
              </a:lnSpc>
              <a:spcBef>
                <a:spcPts val="0"/>
              </a:spcBef>
              <a:spcAft>
                <a:spcPts val="2400"/>
              </a:spcAft>
            </a:pPr>
            <a:endParaRPr lang="de-DE" sz="3800" dirty="0">
              <a:solidFill>
                <a:schemeClr val="tx1"/>
              </a:solidFill>
            </a:endParaRPr>
          </a:p>
        </p:txBody>
      </p:sp>
      <p:sp>
        <p:nvSpPr>
          <p:cNvPr id="5" name="Inhaltsplatzhalter 1">
            <a:extLst>
              <a:ext uri="{FF2B5EF4-FFF2-40B4-BE49-F238E27FC236}">
                <a16:creationId xmlns:a16="http://schemas.microsoft.com/office/drawing/2014/main" id="{353EFA2C-227F-435D-AB00-7EA8B79DF866}"/>
              </a:ext>
            </a:extLst>
          </p:cNvPr>
          <p:cNvSpPr txBox="1">
            <a:spLocks/>
          </p:cNvSpPr>
          <p:nvPr/>
        </p:nvSpPr>
        <p:spPr>
          <a:xfrm>
            <a:off x="1126949" y="2290713"/>
            <a:ext cx="10964172" cy="3676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DE" sz="2800" b="0" i="0" kern="120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de-DE" dirty="0"/>
              <a:t> </a:t>
            </a:r>
            <a:r>
              <a:rPr lang="de-DE" b="1" dirty="0"/>
              <a:t>Jörg </a:t>
            </a:r>
            <a:r>
              <a:rPr lang="de-DE" b="1" dirty="0" err="1"/>
              <a:t>Overmann</a:t>
            </a:r>
            <a:r>
              <a:rPr lang="de-DE" b="1" dirty="0"/>
              <a:t>, Leibniz-Institute DSMZ Braunschweig</a:t>
            </a:r>
            <a:br>
              <a:rPr lang="de-DE" b="1" dirty="0"/>
            </a:br>
            <a:br>
              <a:rPr lang="de-DE" b="1" dirty="0"/>
            </a:br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</a:t>
            </a:r>
            <a:r>
              <a:rPr lang="de-DE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Navigating</a:t>
            </a:r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challenges</a:t>
            </a:r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international </a:t>
            </a:r>
            <a:r>
              <a:rPr lang="de-DE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international </a:t>
            </a:r>
            <a:r>
              <a:rPr lang="de-DE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research</a:t>
            </a:r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collaboration</a:t>
            </a:r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legal </a:t>
            </a:r>
            <a:r>
              <a:rPr lang="de-DE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compliance</a:t>
            </a:r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de-DE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policy</a:t>
            </a:r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advice</a:t>
            </a:r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</a:t>
            </a:r>
          </a:p>
          <a:p>
            <a:endParaRPr lang="de-DE" dirty="0"/>
          </a:p>
          <a:p>
            <a:r>
              <a:rPr lang="en-US" b="1" dirty="0"/>
              <a:t>Alexandra </a:t>
            </a:r>
            <a:r>
              <a:rPr lang="en-US" b="1" dirty="0" err="1"/>
              <a:t>Lensch</a:t>
            </a:r>
            <a:r>
              <a:rPr lang="en-US" b="1" dirty="0"/>
              <a:t>, Evonik Operations GmbH, Halle/ </a:t>
            </a:r>
            <a:r>
              <a:rPr lang="en-US" b="1" dirty="0" err="1"/>
              <a:t>Westf</a:t>
            </a:r>
            <a:r>
              <a:rPr lang="en-US" b="1" dirty="0"/>
              <a:t>. </a:t>
            </a:r>
            <a:br>
              <a:rPr lang="en-US" b="1" dirty="0"/>
            </a:b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"Challenges in dealing with access and benefit sharing (ABS) legislation and industry views on the proposed multilateral mechanism for DSI"</a:t>
            </a:r>
            <a:endParaRPr lang="de-DE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e-DE" dirty="0"/>
          </a:p>
          <a:p>
            <a:pPr algn="ctr"/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9F70EA6-3FE8-403C-AB2C-D1E23BAA2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1" y="5957740"/>
            <a:ext cx="2840434" cy="60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761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D802781-4B68-4A39-AE26-AEFAFA37984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5609" y="2290713"/>
            <a:ext cx="11521440" cy="5170603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</a:pPr>
            <a:br>
              <a:rPr lang="de-DE" sz="5900" b="1" dirty="0"/>
            </a:br>
            <a:endParaRPr lang="de-DE" sz="3400" b="1" i="1" dirty="0">
              <a:solidFill>
                <a:schemeClr val="tx1"/>
              </a:solidFill>
            </a:endParaRPr>
          </a:p>
          <a:p>
            <a:pPr fontAlgn="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endParaRPr lang="de-DE" sz="4400" b="1" dirty="0"/>
          </a:p>
          <a:p>
            <a:pPr fontAlgn="t">
              <a:lnSpc>
                <a:spcPct val="170000"/>
              </a:lnSpc>
              <a:spcBef>
                <a:spcPts val="0"/>
              </a:spcBef>
              <a:spcAft>
                <a:spcPts val="2400"/>
              </a:spcAft>
            </a:pPr>
            <a:endParaRPr lang="de-DE" sz="3800" dirty="0">
              <a:solidFill>
                <a:schemeClr val="tx1"/>
              </a:solidFill>
            </a:endParaRPr>
          </a:p>
        </p:txBody>
      </p:sp>
      <p:sp>
        <p:nvSpPr>
          <p:cNvPr id="5" name="Inhaltsplatzhalter 1">
            <a:extLst>
              <a:ext uri="{FF2B5EF4-FFF2-40B4-BE49-F238E27FC236}">
                <a16:creationId xmlns:a16="http://schemas.microsoft.com/office/drawing/2014/main" id="{353EFA2C-227F-435D-AB00-7EA8B79DF866}"/>
              </a:ext>
            </a:extLst>
          </p:cNvPr>
          <p:cNvSpPr txBox="1">
            <a:spLocks/>
          </p:cNvSpPr>
          <p:nvPr/>
        </p:nvSpPr>
        <p:spPr>
          <a:xfrm>
            <a:off x="1126949" y="2290713"/>
            <a:ext cx="10964172" cy="3676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DE" sz="2800" b="0" i="0" kern="120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t"/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Panel </a:t>
            </a:r>
            <a:r>
              <a:rPr lang="de-DE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Discussion</a:t>
            </a:r>
            <a:br>
              <a:rPr lang="de-DE" dirty="0"/>
            </a:br>
            <a:endParaRPr lang="de-DE" dirty="0"/>
          </a:p>
          <a:p>
            <a:pPr algn="ctr" fontAlgn="t"/>
            <a:r>
              <a:rPr lang="de-DE" b="1" dirty="0"/>
              <a:t>Jörg </a:t>
            </a:r>
            <a:r>
              <a:rPr lang="de-DE" b="1" dirty="0" err="1"/>
              <a:t>Overmann</a:t>
            </a:r>
            <a:r>
              <a:rPr lang="de-DE" b="1" dirty="0"/>
              <a:t>, Leibniz-Institute DSMZ Braunschweig</a:t>
            </a:r>
          </a:p>
          <a:p>
            <a:pPr algn="ctr" fontAlgn="t"/>
            <a:r>
              <a:rPr lang="en-US" b="1" dirty="0"/>
              <a:t>Alexandra </a:t>
            </a:r>
            <a:r>
              <a:rPr lang="en-US" b="1" dirty="0" err="1"/>
              <a:t>Lensch</a:t>
            </a:r>
            <a:r>
              <a:rPr lang="en-US" b="1" dirty="0"/>
              <a:t>, Evonik Operations GmbH, Halle/ </a:t>
            </a:r>
            <a:r>
              <a:rPr lang="en-US" b="1" dirty="0" err="1"/>
              <a:t>Westf</a:t>
            </a:r>
            <a:r>
              <a:rPr lang="en-US" b="1" dirty="0"/>
              <a:t>. </a:t>
            </a:r>
          </a:p>
          <a:p>
            <a:pPr algn="ctr" fontAlgn="t"/>
            <a:r>
              <a:rPr lang="en-US" b="1" dirty="0"/>
              <a:t>Kerstin Elbing, VBIO, Berlin</a:t>
            </a:r>
          </a:p>
          <a:p>
            <a:pPr algn="ctr" fontAlgn="t"/>
            <a:r>
              <a:rPr lang="en-US" b="1" dirty="0"/>
              <a:t>Jiri Snaidr, </a:t>
            </a:r>
            <a:r>
              <a:rPr lang="en-US" b="1" dirty="0" err="1"/>
              <a:t>Vermicon</a:t>
            </a:r>
            <a:r>
              <a:rPr lang="en-US" b="1" dirty="0"/>
              <a:t> AG, </a:t>
            </a:r>
            <a:r>
              <a:rPr lang="en-US" b="1" dirty="0" err="1"/>
              <a:t>Hallbergmoos</a:t>
            </a:r>
            <a:endParaRPr lang="en-US" b="1" dirty="0"/>
          </a:p>
          <a:p>
            <a:pPr algn="ctr" fontAlgn="t"/>
            <a:r>
              <a:rPr lang="en-US" b="1" dirty="0"/>
              <a:t>Alexander Probst, Universität Duisburg-Essen</a:t>
            </a:r>
            <a:endParaRPr lang="de-DE" dirty="0"/>
          </a:p>
          <a:p>
            <a:pPr algn="ctr"/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9F70EA6-3FE8-403C-AB2C-D1E23BAA2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1" y="5957740"/>
            <a:ext cx="2840434" cy="60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98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D802781-4B68-4A39-AE26-AEFAFA37984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77078" y="1828800"/>
            <a:ext cx="11521440" cy="482455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de-DE" sz="5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Save </a:t>
            </a:r>
            <a:r>
              <a:rPr lang="de-DE" sz="52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de-DE" sz="5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Date</a:t>
            </a:r>
            <a:br>
              <a:rPr lang="de-DE" sz="5200" b="1" i="1" dirty="0"/>
            </a:br>
            <a:endParaRPr lang="de-DE" sz="5200" dirty="0"/>
          </a:p>
          <a:p>
            <a:pPr algn="ctr"/>
            <a:r>
              <a:rPr lang="de-DE" sz="6300" b="1" dirty="0"/>
              <a:t>19. VAAM Industry-Academia Panel</a:t>
            </a:r>
            <a:br>
              <a:rPr lang="de-DE" sz="6300" b="1" dirty="0"/>
            </a:br>
            <a:r>
              <a:rPr lang="de-DE" sz="3300" b="1" dirty="0" err="1"/>
              <a:t>Organized</a:t>
            </a:r>
            <a:r>
              <a:rPr lang="de-DE" sz="3300" b="1" dirty="0"/>
              <a:t> </a:t>
            </a:r>
            <a:r>
              <a:rPr lang="de-DE" sz="3300" b="1" dirty="0" err="1"/>
              <a:t>by</a:t>
            </a:r>
            <a:r>
              <a:rPr lang="de-DE" sz="3300" b="1" dirty="0"/>
              <a:t> VAAM Fachgruppe </a:t>
            </a:r>
            <a:r>
              <a:rPr lang="de-DE" sz="3300" b="1"/>
              <a:t>Quality </a:t>
            </a:r>
            <a:r>
              <a:rPr lang="de-DE" sz="3300" b="1" dirty="0"/>
              <a:t>M</a:t>
            </a:r>
            <a:r>
              <a:rPr lang="de-DE" sz="3300" b="1"/>
              <a:t>anagement</a:t>
            </a:r>
            <a:endParaRPr lang="de-DE" sz="3300" b="1" dirty="0"/>
          </a:p>
          <a:p>
            <a:pPr algn="ctr"/>
            <a:br>
              <a:rPr lang="de-DE" sz="6000" dirty="0"/>
            </a:br>
            <a:r>
              <a:rPr lang="de-DE" sz="6300" b="1" dirty="0"/>
              <a:t>15.05.2025, 4 </a:t>
            </a:r>
            <a:r>
              <a:rPr lang="de-DE" sz="6300" b="1" dirty="0" err="1"/>
              <a:t>pm</a:t>
            </a:r>
            <a:r>
              <a:rPr lang="de-DE" sz="6300" b="1" dirty="0"/>
              <a:t>, online</a:t>
            </a:r>
            <a:br>
              <a:rPr lang="de-DE" sz="6300" b="1" dirty="0"/>
            </a:br>
            <a:endParaRPr lang="de-DE" sz="6300" b="1" dirty="0"/>
          </a:p>
          <a:p>
            <a:pPr algn="ctr"/>
            <a:endParaRPr lang="de-DE" sz="32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702AF84-41EC-4669-9274-49E61954EB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1" y="5957740"/>
            <a:ext cx="2840434" cy="60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6817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A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UBAQEBAQEBAQEBAQEBAQMAAAAAAAAAAwAAAAMAAAAA/////wUA5gsAAAAAAAAAAAAAIAD///////////////8AAAD///////////////8DAAAAAgD///////8DAAAABA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2BgQTR3FChMrjzy1ZXxnSQEAAAAAAADAAAAAAADAAAAAwADAAEA////////BQAAAAMAEAALDdXSSNvH802ahlTk2Out4AQAAAABAAMAAAACAAMAAAAEAAQABQD///////8FAAAABAAQAAsIjoO4hvwqTYPMhubWiO0dBAAAAAIAAwAAAAMAAwAAAAEAAwAAAAA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AMOAAAAAAAAAAAAAP////+DAIMAAAAFX2lkABAAAAAEYGBBNHcUKEyuPPLVlfGdJANEYXRhABsAAAAETGlua2VkU2hhcGVEYXRhAAUAAAAAAAJOYW1lABkAAABMaW5rZWRTaGFwZXNEYXRhUHJvcGVydHkAEFZlcnNpb24AAQAAAAlMYXN0V3JpdGUAVfajvJUBAAAAAQD/////xgDGAAAABV9pZAAQAAAABA3V0kjbx/NNmoZU5NjrreADRGF0YQBTAAAACFByZXNlbnRhdGlvblNjYW5uZWRGb3JMaW5rZWRTaGFwZXMAAAJOdW1iZXJGb3JtYXRTZXBhcmF0b3JNb2RlAAoAAABBdXRvbWF0aWMAAAJOYW1lACQAAABMaW5rZWRTaGFwZVByZXNlbnRhdGlvblNldHRpbmdzRGF0YQAQVmVyc2lvbgAAAAAACUxhc3RXcml0ZQAq96O8lQEAAAACAP////+DAIMAAAAFX2lkABAAAAAECI6DuIb8Kk2DzIbm1ojtHQNEYXRhABsAAAAETGlua2VkU2hhcGVEYXRhAAUAAAAAAAJOYW1lABkAAABMaW5rZWRTaGFwZXNEYXRhUHJvcGVydHkAEFZlcnNpb24AAAAAAAlMYXN0V3JpdGUAVPajvJU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C9CwAAAAAAAAAAAAAgAf///////////////wAAAP///////////////wUAAAADAP///////wUAAAAEAP///////wUAAAAEAP///////wUAAAAEAP///////wUAAAAE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GgAGTGlua2VkU2hhcGVzRGF0YVByb3BlcnR5XzEEAAAAAAAFAAAABAAFAAAAAQADAAEBAwAAAAMA////////JQAGTGlua2VkU2hhcGVQcmVzZW50YXRpb25TZXR0aW5nc0RhdGFfMAQAAAABAAUAAAAAAAUAAAAEAAQABQEDAAAABAD///////8aAAZMaW5rZWRTaGFwZXNEYXRhUHJvcGVydHlfMAQAAAACAAUAAAADAAUAAAACAAUAAAAAAP///////wUAAAAAAP///////wUAAAAAAP///////wUAAAAAAP///////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A"/>
  <p:tag name="EMPOWERCHARTSPROPERTIES_LASTWRITEDATE" val="638782234340311844"/>
  <p:tag name="EMPOWERCHARTSPROPERTIES_A_LENGTH" val="2457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I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3BTpS22LY1CtGNXw7bDXT0EAAAAAAADAAAAAAADAAAAAwADAAEA////////BQAAAAMAEAALW2gYQr+pg0uQ9Fn6hK2BdQQAAAABAAMAAAACAAMAAAAEAAQAAgD///////8FAAAABAAQAAsuGf57Il4GS787PSiMCqD8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cFOlLbYtjUK0Y1fDtsNdPQREYXRhAAUAAAAAAk5hbWUADQAAAExpbmtEYXRhTGlzdAAQVmVyc2lvbgABAAAACUxhc3RXcml0ZQCMIqu8lQEAAAABAP////9hAGEAAAAFX2lkABAAAAAEW2gYQr+pg0uQ9Fn6hK2BdQREYXRhAAUAAAAAAk5hbWUADQAAAExpbmtEYXRhTGlzdAAQVmVyc2lvbgAAAAAACUxhc3RXcml0ZQCMIqu8lQEAAAACAP////9wAHAAAAAFX2lkABAAAAAELhn+eyJeBku/Oz0ojAqg/ANEYXRhABYAAAACUGVyc29uYWxJZAABAAAAAAACTmFtZQALAAAAUGVyc29uYWxJZAAQVmVyc2lvbgAAAAAACUxhc3RXcml0ZQDaIqu8lQ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SDAAAAAAAAAAAAAAgAf///////////////wAAAP///////////////wUAAAADAP///////wUAAAAE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EEAAAAAAAFAAAAAwAFAAAABAADAAEBAwAAAAMA////////DgAGTGlua0RhdGFMaXN0XzAEAAAAAQAFAAAAAAAFAAAAAgAEAAIBAwAAAAQA////////DAAGUGVyc29uYWxJZF8wBAAAAAIABQAAAAIABQAAAAEABQ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782238870897157"/>
  <p:tag name="EMPOWERCHARTSPROPERTIES_B_LENGTH" val="24576"/>
  <p:tag name="DOWN_MIGRATION_INITIAL_LAYOUT_REQUIRED" val="9.2.99"/>
  <p:tag name="RUNTIME_ID" val="a96e9a6f-f068-44db-9120-7089078f7598"/>
</p:tagLst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629</Words>
  <Application>Microsoft Office PowerPoint</Application>
  <PresentationFormat>Breitbild</PresentationFormat>
  <Paragraphs>33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inherit</vt:lpstr>
      <vt:lpstr>Arial</vt:lpstr>
      <vt:lpstr>Calibri</vt:lpstr>
      <vt:lpstr>Calibri Light</vt:lpstr>
      <vt:lpstr>Lato</vt:lpstr>
      <vt:lpstr>Benutzerdefiniertes Design</vt:lpstr>
      <vt:lpstr>1_Benutzerdefiniertes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Sabine Haag-Richter</dc:creator>
  <cp:lastModifiedBy>Pelzer, Stefan</cp:lastModifiedBy>
  <cp:revision>47</cp:revision>
  <dcterms:created xsi:type="dcterms:W3CDTF">2022-05-17T11:00:39Z</dcterms:created>
  <dcterms:modified xsi:type="dcterms:W3CDTF">2025-03-24T17:36:37Z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9871acb-3e8e-4cf1-928b-53cb657a6025_Enabled">
    <vt:lpwstr>true</vt:lpwstr>
  </property>
  <property fmtid="{D5CDD505-2E9C-101B-9397-08002B2CF9AE}" pid="3" name="MSIP_Label_29871acb-3e8e-4cf1-928b-53cb657a6025_SetDate">
    <vt:lpwstr>2025-03-22T06:57:09Z</vt:lpwstr>
  </property>
  <property fmtid="{D5CDD505-2E9C-101B-9397-08002B2CF9AE}" pid="4" name="MSIP_Label_29871acb-3e8e-4cf1-928b-53cb657a6025_Method">
    <vt:lpwstr>Privileged</vt:lpwstr>
  </property>
  <property fmtid="{D5CDD505-2E9C-101B-9397-08002B2CF9AE}" pid="5" name="MSIP_Label_29871acb-3e8e-4cf1-928b-53cb657a6025_Name">
    <vt:lpwstr>29871acb-3e8e-4cf1-928b-53cb657a6025</vt:lpwstr>
  </property>
  <property fmtid="{D5CDD505-2E9C-101B-9397-08002B2CF9AE}" pid="6" name="MSIP_Label_29871acb-3e8e-4cf1-928b-53cb657a6025_SiteId">
    <vt:lpwstr>acf01cd9-ddd4-4522-a2c3-ebcadef31fbb</vt:lpwstr>
  </property>
  <property fmtid="{D5CDD505-2E9C-101B-9397-08002B2CF9AE}" pid="7" name="MSIP_Label_29871acb-3e8e-4cf1-928b-53cb657a6025_ActionId">
    <vt:lpwstr>e7fd07e3-3184-472b-a1c1-01a483664343</vt:lpwstr>
  </property>
  <property fmtid="{D5CDD505-2E9C-101B-9397-08002B2CF9AE}" pid="8" name="MSIP_Label_29871acb-3e8e-4cf1-928b-53cb657a6025_ContentBits">
    <vt:lpwstr>0</vt:lpwstr>
  </property>
  <property fmtid="{D5CDD505-2E9C-101B-9397-08002B2CF9AE}" pid="9" name="MSIP_Label_29871acb-3e8e-4cf1-928b-53cb657a6025_Tag">
    <vt:lpwstr>10, 0, 1, 1</vt:lpwstr>
  </property>
</Properties>
</file>