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15" r:id="rId2"/>
    <p:sldMasterId id="2147483703" r:id="rId3"/>
  </p:sldMasterIdLst>
  <p:notesMasterIdLst>
    <p:notesMasterId r:id="rId8"/>
  </p:notesMasterIdLst>
  <p:sldIdLst>
    <p:sldId id="257" r:id="rId4"/>
    <p:sldId id="264" r:id="rId5"/>
    <p:sldId id="269" r:id="rId6"/>
    <p:sldId id="260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34D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A9FC3-370A-40EF-9CA2-9D0FFC284356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E9912-5EFD-460A-B9E3-EDDBA13B40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0866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D42403-68C9-4371-9336-66C6372650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42934" y="6214948"/>
            <a:ext cx="2743200" cy="365125"/>
          </a:xfrm>
        </p:spPr>
        <p:txBody>
          <a:bodyPr/>
          <a:lstStyle>
            <a:lvl1pPr>
              <a:defRPr sz="1400" b="1" i="1">
                <a:solidFill>
                  <a:schemeClr val="accent6"/>
                </a:solidFill>
              </a:defRPr>
            </a:lvl1pPr>
          </a:lstStyle>
          <a:p>
            <a:pPr algn="ctr"/>
            <a:r>
              <a:rPr lang="de-DE"/>
              <a:t>VAAM – Industry-Academia-Panel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03C986-91B8-4E80-B92F-3D04DB55F7D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315085" y="2209165"/>
            <a:ext cx="9561830" cy="376427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59859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177360-3F5F-4ED3-B744-4200CCA8F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9A4A9B2-7E84-4C15-8DCF-A92EAC66F1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B6B62D1-8186-456D-B2C7-DC38F38C1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DB9058F-76D9-46CE-ABAF-BC30B7D9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ADA9D9C-DD25-40B9-9180-E2C0D3093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510ECA5-7143-4E5A-8F0E-7632DD333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440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4BCB0-B3CD-4494-A3BB-60BF3DD83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145B369-51EE-4B8A-A630-A50C2AAE10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9045C9-A519-4036-BA0B-EFB60779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7945DD-E779-43B6-B626-0EE3C08ED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5FFAA2-06B3-47E0-86B9-E0A79B93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053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3B4E38B-5D18-4F0E-8CEC-A7FB8A0B8C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3780AAC-B53F-4310-BDB4-1C97A1026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598D7B-E687-4B6E-8B82-94510BC6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7AD171-6761-491D-A65E-99D72AF3E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C16A1E-30FC-4C26-91FF-5C23DDA21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424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BC91A3-F25A-4891-9F97-28ECB96E2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711FD4D-C5C5-40B8-AC14-B2B042BDE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46E3E0-9157-42AA-8E46-288EABD51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D0CDA6-B2C0-489E-B266-1CADB0FCC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C6C2A6-6B5B-44B2-A9F6-2FEEE78FA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3859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F8BD5C-019D-4B19-9AFF-7529A2714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C3643F-E839-4EDB-A014-6DFEFE8CF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629360-18FE-4665-B2B1-BB4D8E281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AD3F59-C9CC-4B4A-A5EF-3FA34FB7B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C29E94-CA68-42E9-A8B3-A7FCD45E1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0940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E7ACE0-F021-4374-8106-4B2FF972C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B34AEE-21C8-4388-9E96-31E2BE84B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EA4625-8739-499F-82CE-4C965F2B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3D3363-FADE-4050-A323-8695BD48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52B64A-BB86-4473-B3D9-47770E37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00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FBB62C-DB24-43C6-AD53-F673B16B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2FB79E-B575-4C6E-8C22-119F8F9671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C429F95-ED8F-43E9-836D-5EC5D2BE1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511872-83D3-4E34-8685-173430E1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982571-6E08-49CA-8377-8B1A3461E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65E685-9DCC-4987-8070-24EBC0B6D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0333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A1A49-30DA-4FB4-8AEA-37792522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ECA1D6-3C68-4131-A0FF-29F108017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80409A0-1620-42E4-A7BD-74B753FFA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749B535-C891-4BC7-BE49-9BF3FCC9D4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0480CFE-E598-4A4D-8E51-908770C136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849AD97-B28E-4DEE-8F6C-C35D9F7F7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E7D4C23-B29F-4550-A2EE-94FA63B6E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31804FB-57DC-4DC0-9659-F7B28AD19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37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A127A2-8055-4DF4-A4B9-06472629D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D07A85F-48AA-4B04-9A0E-F434A86AC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7787B38-36E2-4EEE-A67C-51C71E95F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7F6FCA0-C5F1-4258-ABE7-67962F83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99784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BEBFB5-6178-45D9-9003-D4BE98D50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F6ACC82-D0C9-40E8-8E2F-712AF939C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3CCB18-AAC0-4D1F-B0F8-02DCC8C6F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309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FB2FEC-5D54-4B20-94D2-B46F5564B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8CD58-E3F3-4C5D-8D25-EDF4A7E6C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117754-E482-41CF-9483-8E95753F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A555AB-8545-4979-824C-94FC32326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C80926-C44F-45A8-8FF4-A8F12B65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655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DEEACB-2D84-4DAC-AA55-8A73A702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D1092C-F537-4D39-B440-531FE664F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9C6E19-57D6-4832-8699-76D3776AE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FE4EAF-004A-4D5B-9431-09B3F01D2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6E5DCD-408D-46F7-BEB6-16B0D7CFC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EBD224-6120-4EFC-A60C-E3BFE01D7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539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B8BFFB-885D-4BDF-B842-B622EE41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E9155C8-6279-491D-A4BB-028C07C7BA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CCF5D2-504A-495E-B80F-B2385D6EC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FBDA359-CE2F-4DAD-88D8-E0BD3E7B7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3B20AD7-E6BE-46DF-BA72-0A8D992F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01E7F6-DE85-4E41-8E91-BD6B256D8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2670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9B7129-10F8-48F0-BC81-3092AF83D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9A4DE6-C07D-434E-B1A7-0401A2BDE5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5F378A-07DB-4A4E-B0F7-B52637636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CC9E63-9FF3-4059-B29F-BDF35C920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D5D950-3A81-40FE-8808-34C817D7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3924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A7B0C7E-07AC-40B3-B5E7-970FCB9D89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1F19EE-F612-4CFF-9B2E-4C418597C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A5E5B6-6CC6-48FD-A095-AD7F64D0B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F3E22A2-508D-441D-B339-7B13A2BA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A703EB-8C98-4F60-8F6A-1081E44A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7325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7A7A8-8908-4CB5-9884-AF2EA16C3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6D794A-CB8A-467E-9E18-91C566611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40810F-7D1C-4914-823B-B7E5CC473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2F5544-4AD7-40D1-9B0B-D37BAEF05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3E195C-D5A0-481C-82F4-80ACE40D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61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4E9052-15D6-49AB-AB1C-1B4123101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55C85B-0105-4F05-9137-CDFFB2B27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0172B1-EEE8-4114-90E1-37F14D9F4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D38C9B-DD4E-45BA-BD72-73A36D2E2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5E2147-F453-4E9D-AF8F-DC2CEB71C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06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6958F4-A710-4545-87AF-1D58C553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8EFD68-7EFC-4064-BFA5-2786C43904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DD86DC-26A2-4BCC-AA37-000C7FBB21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17D04FF-7AE5-4320-B62B-C87815D37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579B72-E1EC-42E1-8F6F-AB8532B54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C4740F9-CF1E-4FB0-8958-05FCCE8FD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68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6354C1-AA1A-41F5-964C-0AD994AD9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BD92E3-E2F9-42F7-8FC8-A9EDCF487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BCDE761-33FC-4A0A-8DEE-580111521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8CC9734-3797-4BBE-84C3-2EB19E114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3016E50-C628-4114-B36C-82AEC5058D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3EDCA31-C9AB-4505-A836-D55AAA558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8E29B47-F502-4F3F-B1F6-A91623785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2146A53-1BC1-4053-97BA-73A82395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391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55B08-BB66-4F20-9113-2C4C37E27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A7A657D-CE35-4167-AB7A-8E2C73E6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4910D8-FC4D-4A96-8436-EF15B9071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41FD2FB-17C8-4033-9BF5-7CE2918EA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351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35FBF72-E00D-4F37-9AE9-5DA94EECD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0CCAE4C-A5AD-476B-B0E8-BE75D6051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A8448F-3941-4040-BF3B-58FA56820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69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7B675-C16B-490F-94B9-6B8146750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726886-3C52-4273-820F-5D5728D8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1DCBF8F-3886-49F0-BFAB-149BF9510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552AEA-ACE5-4A18-92A7-F88C95235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VAAM – Industry-Academia-Panel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CA0C78-6674-4972-B822-82B1FB1A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VAAM IAP 15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ADE487-421A-41A5-BAA7-64141E80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2551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0A0C6E-0F61-4F9A-85E9-BAF508932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fontAlgn="t"/>
            <a:endParaRPr lang="de-DE" b="1" i="0" dirty="0">
              <a:solidFill>
                <a:srgbClr val="333333"/>
              </a:solidFill>
              <a:effectLst/>
              <a:latin typeface="inherit"/>
            </a:endParaRPr>
          </a:p>
          <a:p>
            <a:pPr fontAlgn="t"/>
            <a:endParaRPr lang="de-DE" b="0" i="0" dirty="0">
              <a:solidFill>
                <a:srgbClr val="333333"/>
              </a:solidFill>
              <a:effectLst/>
              <a:latin typeface="Lato"/>
            </a:endParaRPr>
          </a:p>
          <a:p>
            <a:pPr lvl="0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84205E-6877-4F71-8D59-5E84E897C9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394F79-D7FD-48B6-A350-D00B633E0B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A69637-9CD0-4FE2-9F16-8124460646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D04F9-0D45-4ECE-A16A-6FE1097E5B52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C380207-8039-43CF-B819-5C163E3C9669}"/>
              </a:ext>
            </a:extLst>
          </p:cNvPr>
          <p:cNvSpPr txBox="1"/>
          <p:nvPr userDrawn="1"/>
        </p:nvSpPr>
        <p:spPr>
          <a:xfrm>
            <a:off x="2514600" y="248393"/>
            <a:ext cx="1859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Vereinigung für Allgemeine und Angewandte Mikrobiologie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BC9C1EB-8196-428D-A759-E822E829CA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164"/>
            <a:ext cx="1434668" cy="143466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C645724-F978-465E-A8D8-58FC33F545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51133" y="248393"/>
            <a:ext cx="2141296" cy="143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5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de-DE" sz="2800" b="0" i="0" kern="1200" smtClean="0">
          <a:solidFill>
            <a:schemeClr val="accent6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025B665-3E95-48E2-B58C-FEFEEFFEB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D6BDB9-66E5-47F8-9884-55062E3C2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C352BF-4619-4EEA-8EFC-2386EF6429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48C194-7AB5-4B8E-85F2-311D46126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C7D019-75FB-41DB-A8AB-3CDEF3821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96932-7A92-44C8-A8D4-F3B089341E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147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57109E8-DA50-483A-9E8A-3C3CF6709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7964C2-1CA8-4227-AE1B-A84AF33C2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2C651D-D895-4FE2-AB82-464DC7186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VAAM – Industry-Academia-Panel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8D171A-0139-4122-8EAC-14E178B32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VAAM IAP 15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8A225A-C55B-4B78-91FE-DEE8822BF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02012-43BD-4A5C-8424-925F5E3C0D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843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D802781-4B68-4A39-AE26-AEFAFA37984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315085" y="2661933"/>
            <a:ext cx="9561830" cy="2966708"/>
          </a:xfrm>
        </p:spPr>
        <p:txBody>
          <a:bodyPr>
            <a:normAutofit fontScale="40000" lnSpcReduction="20000"/>
          </a:bodyPr>
          <a:lstStyle/>
          <a:p>
            <a:pPr algn="ctr">
              <a:spcBef>
                <a:spcPts val="1800"/>
              </a:spcBef>
            </a:pPr>
            <a:r>
              <a:rPr lang="de-DE" sz="9600" b="1" dirty="0"/>
              <a:t>25. VAAM Industry-Academia Panel</a:t>
            </a:r>
          </a:p>
          <a:p>
            <a:pPr algn="ctr"/>
            <a:endParaRPr lang="de-DE" sz="7200" dirty="0"/>
          </a:p>
          <a:p>
            <a:pPr algn="ctr"/>
            <a:br>
              <a:rPr lang="de-DE" sz="7200" dirty="0"/>
            </a:br>
            <a:r>
              <a:rPr lang="de-DE" sz="7200" dirty="0"/>
              <a:t>21.05.2026, 4 </a:t>
            </a:r>
            <a:r>
              <a:rPr lang="de-DE" sz="7200" dirty="0" err="1"/>
              <a:t>pm</a:t>
            </a:r>
            <a:endParaRPr lang="de-DE" sz="7200" dirty="0"/>
          </a:p>
          <a:p>
            <a:pPr algn="ctr" fontAlgn="t">
              <a:lnSpc>
                <a:spcPct val="17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7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„</a:t>
            </a:r>
            <a:r>
              <a:rPr lang="de-DE" sz="76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Process</a:t>
            </a:r>
            <a:r>
              <a:rPr lang="de-DE" sz="7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76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development</a:t>
            </a:r>
            <a:r>
              <a:rPr lang="de-DE" sz="7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</a:t>
            </a:r>
            <a:r>
              <a:rPr lang="de-DE" sz="76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de-DE" sz="7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lab </a:t>
            </a:r>
            <a:r>
              <a:rPr lang="de-DE" sz="76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de-DE" sz="7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76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scale</a:t>
            </a:r>
            <a:r>
              <a:rPr lang="de-DE" sz="7600" b="1" i="1" dirty="0">
                <a:solidFill>
                  <a:schemeClr val="tx1"/>
                </a:solidFill>
              </a:rPr>
              <a:t>“</a:t>
            </a:r>
            <a:br>
              <a:rPr lang="de-DE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de-DE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D930008-968F-40BA-AA92-1401ABFB9827}"/>
              </a:ext>
            </a:extLst>
          </p:cNvPr>
          <p:cNvSpPr/>
          <p:nvPr/>
        </p:nvSpPr>
        <p:spPr>
          <a:xfrm>
            <a:off x="0" y="6370320"/>
            <a:ext cx="12192000" cy="487680"/>
          </a:xfrm>
          <a:prstGeom prst="rect">
            <a:avLst/>
          </a:prstGeom>
          <a:solidFill>
            <a:srgbClr val="5999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AC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www.vaam.de 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8436C44A-4245-4E91-A75E-A9732929CEEC}"/>
              </a:ext>
            </a:extLst>
          </p:cNvPr>
          <p:cNvCxnSpPr>
            <a:cxnSpLocks/>
          </p:cNvCxnSpPr>
          <p:nvPr/>
        </p:nvCxnSpPr>
        <p:spPr>
          <a:xfrm>
            <a:off x="929325" y="3215640"/>
            <a:ext cx="10333349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95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20378CB-CEA9-4381-BDC2-E6F9214978DD}"/>
              </a:ext>
            </a:extLst>
          </p:cNvPr>
          <p:cNvSpPr/>
          <p:nvPr/>
        </p:nvSpPr>
        <p:spPr>
          <a:xfrm>
            <a:off x="775267" y="2904351"/>
            <a:ext cx="5121431" cy="2555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lnSpc>
                <a:spcPct val="114000"/>
              </a:lnSpc>
              <a:spcAft>
                <a:spcPts val="600"/>
              </a:spcAft>
            </a:pPr>
            <a:r>
              <a:rPr lang="de-DE" sz="2200" b="1" dirty="0">
                <a:solidFill>
                  <a:schemeClr val="accent6"/>
                </a:solidFill>
              </a:rPr>
              <a:t>Dr. Tobias Thiele</a:t>
            </a:r>
            <a:br>
              <a:rPr lang="de-DE" sz="2200" b="1" dirty="0">
                <a:solidFill>
                  <a:schemeClr val="accent6"/>
                </a:solidFill>
              </a:rPr>
            </a:br>
            <a:r>
              <a:rPr lang="de-DE" sz="2200" b="1" dirty="0" err="1">
                <a:solidFill>
                  <a:schemeClr val="accent6"/>
                </a:solidFill>
              </a:rPr>
              <a:t>Corden</a:t>
            </a:r>
            <a:r>
              <a:rPr lang="de-DE" sz="2200" b="1" dirty="0">
                <a:solidFill>
                  <a:schemeClr val="accent6"/>
                </a:solidFill>
              </a:rPr>
              <a:t> </a:t>
            </a:r>
            <a:r>
              <a:rPr lang="de-DE" sz="2200" b="1" dirty="0" err="1">
                <a:solidFill>
                  <a:schemeClr val="accent6"/>
                </a:solidFill>
              </a:rPr>
              <a:t>BioChem</a:t>
            </a:r>
            <a:r>
              <a:rPr lang="de-DE" sz="2200" b="1" dirty="0">
                <a:solidFill>
                  <a:schemeClr val="accent6"/>
                </a:solidFill>
              </a:rPr>
              <a:t>, Berlin </a:t>
            </a:r>
            <a:br>
              <a:rPr lang="de-DE" sz="2200" b="1" dirty="0">
                <a:solidFill>
                  <a:schemeClr val="accent6"/>
                </a:solidFill>
              </a:rPr>
            </a:br>
            <a:endParaRPr lang="de-DE" sz="2200" b="1" dirty="0">
              <a:solidFill>
                <a:schemeClr val="accent6"/>
              </a:solidFill>
            </a:endParaRPr>
          </a:p>
          <a:p>
            <a:pPr fontAlgn="t">
              <a:lnSpc>
                <a:spcPct val="114000"/>
              </a:lnSpc>
              <a:spcAft>
                <a:spcPts val="600"/>
              </a:spcAft>
            </a:pPr>
            <a:br>
              <a:rPr lang="de-DE" sz="2200" b="1" dirty="0">
                <a:solidFill>
                  <a:schemeClr val="accent6"/>
                </a:solidFill>
              </a:rPr>
            </a:br>
            <a:r>
              <a:rPr lang="de-DE" sz="2200" b="1" dirty="0"/>
              <a:t>„</a:t>
            </a:r>
            <a:r>
              <a:rPr lang="en-US" sz="2400" b="1" i="1" dirty="0"/>
              <a:t>Practical Aspects of Scale-up and Technology Transfer</a:t>
            </a:r>
            <a:r>
              <a:rPr lang="en-US" sz="2400" b="1" dirty="0"/>
              <a:t>"</a:t>
            </a:r>
            <a:endParaRPr lang="de-DE" sz="240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29A0EA0-8CA0-4435-9FE4-FE909A852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0000" y="4358997"/>
            <a:ext cx="70804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 fontAlgn="t">
              <a:spcAft>
                <a:spcPts val="600"/>
              </a:spcAft>
            </a:pPr>
            <a:b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endParaRPr lang="de-DE" sz="1400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66577A75-2FBE-4654-A239-FD193600335D}"/>
              </a:ext>
            </a:extLst>
          </p:cNvPr>
          <p:cNvCxnSpPr/>
          <p:nvPr/>
        </p:nvCxnSpPr>
        <p:spPr>
          <a:xfrm>
            <a:off x="923931" y="3813698"/>
            <a:ext cx="4722828" cy="0"/>
          </a:xfrm>
          <a:prstGeom prst="line">
            <a:avLst/>
          </a:prstGeom>
          <a:ln w="19050" cmpd="sng">
            <a:solidFill>
              <a:srgbClr val="F6A34D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hteck 8">
            <a:extLst>
              <a:ext uri="{FF2B5EF4-FFF2-40B4-BE49-F238E27FC236}">
                <a16:creationId xmlns:a16="http://schemas.microsoft.com/office/drawing/2014/main" id="{C067AB51-AF96-4613-AD15-1AAE4E422C89}"/>
              </a:ext>
            </a:extLst>
          </p:cNvPr>
          <p:cNvSpPr/>
          <p:nvPr/>
        </p:nvSpPr>
        <p:spPr>
          <a:xfrm>
            <a:off x="6278717" y="2870979"/>
            <a:ext cx="5121431" cy="325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lnSpc>
                <a:spcPct val="114000"/>
              </a:lnSpc>
              <a:spcAft>
                <a:spcPts val="600"/>
              </a:spcAft>
            </a:pPr>
            <a:r>
              <a:rPr lang="de-DE" sz="2200" b="1" dirty="0">
                <a:solidFill>
                  <a:schemeClr val="accent6"/>
                </a:solidFill>
              </a:rPr>
              <a:t>Prof. Dr. Peter Neubauer</a:t>
            </a:r>
            <a:br>
              <a:rPr lang="de-DE" sz="2200" b="1" dirty="0">
                <a:solidFill>
                  <a:schemeClr val="accent6"/>
                </a:solidFill>
              </a:rPr>
            </a:br>
            <a:r>
              <a:rPr lang="de-DE" sz="2200" b="1" dirty="0">
                <a:solidFill>
                  <a:schemeClr val="accent6"/>
                </a:solidFill>
              </a:rPr>
              <a:t>Technical University, Berlin</a:t>
            </a:r>
            <a:br>
              <a:rPr lang="de-DE" sz="2200" b="1" dirty="0">
                <a:solidFill>
                  <a:schemeClr val="accent6"/>
                </a:solidFill>
              </a:rPr>
            </a:br>
            <a:br>
              <a:rPr lang="de-DE" sz="2200" b="1" dirty="0">
                <a:solidFill>
                  <a:schemeClr val="accent6"/>
                </a:solidFill>
              </a:rPr>
            </a:br>
            <a:endParaRPr lang="de-DE" sz="1400" b="1" dirty="0"/>
          </a:p>
          <a:p>
            <a:pPr fontAlgn="t">
              <a:lnSpc>
                <a:spcPct val="114000"/>
              </a:lnSpc>
              <a:spcAft>
                <a:spcPts val="600"/>
              </a:spcAft>
            </a:pPr>
            <a:r>
              <a:rPr lang="de-DE" sz="2400" b="1" i="1" dirty="0"/>
              <a:t>„</a:t>
            </a:r>
            <a:r>
              <a:rPr lang="en-US" sz="2400" b="1" i="1" dirty="0"/>
              <a:t>Parallelized and Model-Assisted Bioprocess Development for Accelerated Scale-Up: The KIWI Biolab Approach”</a:t>
            </a:r>
            <a:endParaRPr lang="de-DE" sz="2400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A672AC81-21C9-4E83-9E17-F943B2D39238}"/>
              </a:ext>
            </a:extLst>
          </p:cNvPr>
          <p:cNvCxnSpPr/>
          <p:nvPr/>
        </p:nvCxnSpPr>
        <p:spPr>
          <a:xfrm>
            <a:off x="6317589" y="3813698"/>
            <a:ext cx="4722828" cy="0"/>
          </a:xfrm>
          <a:prstGeom prst="line">
            <a:avLst/>
          </a:prstGeom>
          <a:ln w="19050" cmpd="dbl">
            <a:solidFill>
              <a:srgbClr val="F6A34D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hteck 5">
            <a:extLst>
              <a:ext uri="{FF2B5EF4-FFF2-40B4-BE49-F238E27FC236}">
                <a16:creationId xmlns:a16="http://schemas.microsoft.com/office/drawing/2014/main" id="{9683927F-CB34-413D-82EB-344EBE91ED4A}"/>
              </a:ext>
            </a:extLst>
          </p:cNvPr>
          <p:cNvSpPr/>
          <p:nvPr/>
        </p:nvSpPr>
        <p:spPr>
          <a:xfrm>
            <a:off x="3577191" y="1884454"/>
            <a:ext cx="58489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>
                <a:solidFill>
                  <a:srgbClr val="FF9900"/>
                </a:solidFill>
              </a:rPr>
              <a:t>25. VAAM Industry-Academia Panel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5BC57ED4-FB23-4984-A3D9-97C23C78CEC3}"/>
              </a:ext>
            </a:extLst>
          </p:cNvPr>
          <p:cNvCxnSpPr>
            <a:cxnSpLocks/>
          </p:cNvCxnSpPr>
          <p:nvPr/>
        </p:nvCxnSpPr>
        <p:spPr>
          <a:xfrm>
            <a:off x="923931" y="2394402"/>
            <a:ext cx="10333349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Rechteck 14">
            <a:extLst>
              <a:ext uri="{FF2B5EF4-FFF2-40B4-BE49-F238E27FC236}">
                <a16:creationId xmlns:a16="http://schemas.microsoft.com/office/drawing/2014/main" id="{C9C588C2-1686-432F-9444-6419F2CB5566}"/>
              </a:ext>
            </a:extLst>
          </p:cNvPr>
          <p:cNvSpPr/>
          <p:nvPr/>
        </p:nvSpPr>
        <p:spPr>
          <a:xfrm>
            <a:off x="0" y="6402128"/>
            <a:ext cx="12192000" cy="455872"/>
          </a:xfrm>
          <a:prstGeom prst="rect">
            <a:avLst/>
          </a:prstGeom>
          <a:solidFill>
            <a:srgbClr val="5999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AC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www.vaam.de 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55AC1AD-1095-4E28-BC69-A75663A363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7" y="2707200"/>
            <a:ext cx="1028412" cy="102841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F391017-9111-4ECA-8CE9-84C75351F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04205" y="2708734"/>
            <a:ext cx="1028413" cy="102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55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rd2BG">
            <a:extLst>
              <a:ext uri="{FF2B5EF4-FFF2-40B4-BE49-F238E27FC236}">
                <a16:creationId xmlns:a16="http://schemas.microsoft.com/office/drawing/2014/main" id="{85EAC788-63AA-4273-83C4-D24A5B0CE592}"/>
              </a:ext>
            </a:extLst>
          </p:cNvPr>
          <p:cNvSpPr>
            <a:spLocks noGrp="1"/>
          </p:cNvSpPr>
          <p:nvPr/>
        </p:nvSpPr>
        <p:spPr>
          <a:xfrm>
            <a:off x="6187433" y="3537779"/>
            <a:ext cx="2743200" cy="1371600"/>
          </a:xfrm>
          <a:prstGeom prst="rect">
            <a:avLst/>
          </a:prstGeom>
          <a:solidFill>
            <a:srgbClr val="FFF3E0"/>
          </a:solidFill>
          <a:ln w="19050">
            <a:solidFill>
              <a:srgbClr val="E87722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DE8B5B2-4459-49ED-AC5D-0D3C84EC8872}"/>
              </a:ext>
            </a:extLst>
          </p:cNvPr>
          <p:cNvSpPr txBox="1"/>
          <p:nvPr/>
        </p:nvSpPr>
        <p:spPr>
          <a:xfrm>
            <a:off x="914400" y="2222720"/>
            <a:ext cx="10363200" cy="76944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Microbiology</a:t>
            </a: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connects</a:t>
            </a: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— </a:t>
            </a:r>
            <a:r>
              <a:rPr kumimoji="0" lang="de-DE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877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</a:t>
            </a: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srgbClr val="E877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VAAM</a:t>
            </a:r>
            <a:endParaRPr kumimoji="0" lang="de-DE" sz="1400" b="1" i="1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ccentLine">
            <a:extLst>
              <a:ext uri="{FF2B5EF4-FFF2-40B4-BE49-F238E27FC236}">
                <a16:creationId xmlns:a16="http://schemas.microsoft.com/office/drawing/2014/main" id="{4E29BEA7-441F-428A-9B66-2F2F3F115818}"/>
              </a:ext>
            </a:extLst>
          </p:cNvPr>
          <p:cNvSpPr>
            <a:spLocks noGrp="1"/>
          </p:cNvSpPr>
          <p:nvPr/>
        </p:nvSpPr>
        <p:spPr>
          <a:xfrm>
            <a:off x="914400" y="3100705"/>
            <a:ext cx="3657600" cy="5715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97000">
                <a:schemeClr val="accent2"/>
              </a:gs>
            </a:gsLst>
            <a:path path="circle">
              <a:fillToRect l="50000" t="130000" r="50000" b="-30000"/>
            </a:path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rd1BG">
            <a:extLst>
              <a:ext uri="{FF2B5EF4-FFF2-40B4-BE49-F238E27FC236}">
                <a16:creationId xmlns:a16="http://schemas.microsoft.com/office/drawing/2014/main" id="{A49AB0D2-AC00-4459-AC74-02C2959DB57D}"/>
              </a:ext>
            </a:extLst>
          </p:cNvPr>
          <p:cNvSpPr>
            <a:spLocks noGrp="1"/>
          </p:cNvSpPr>
          <p:nvPr/>
        </p:nvSpPr>
        <p:spPr>
          <a:xfrm>
            <a:off x="290581" y="3537779"/>
            <a:ext cx="2743200" cy="1371600"/>
          </a:xfrm>
          <a:prstGeom prst="rect">
            <a:avLst/>
          </a:prstGeom>
          <a:solidFill>
            <a:srgbClr val="FFF3E0"/>
          </a:solidFill>
          <a:ln w="19050">
            <a:solidFill>
              <a:srgbClr val="E87722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877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877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Reduced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877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Fees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Save on VAAM Annual Conference, Special Group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Symposia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and GBM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DGHM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events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ard1Top">
            <a:extLst>
              <a:ext uri="{FF2B5EF4-FFF2-40B4-BE49-F238E27FC236}">
                <a16:creationId xmlns:a16="http://schemas.microsoft.com/office/drawing/2014/main" id="{DDA9FDC9-312B-4D88-96ED-24B2F62041DA}"/>
              </a:ext>
            </a:extLst>
          </p:cNvPr>
          <p:cNvSpPr>
            <a:spLocks noGrp="1"/>
          </p:cNvSpPr>
          <p:nvPr/>
        </p:nvSpPr>
        <p:spPr>
          <a:xfrm>
            <a:off x="296682" y="3504878"/>
            <a:ext cx="2743200" cy="114300"/>
          </a:xfrm>
          <a:prstGeom prst="rect">
            <a:avLst/>
          </a:prstGeom>
          <a:solidFill>
            <a:srgbClr val="E87722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3EE5671-C93B-437A-9881-F90A8E498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6987" y="3528575"/>
            <a:ext cx="2761727" cy="1390008"/>
          </a:xfrm>
          <a:prstGeom prst="rect">
            <a:avLst/>
          </a:prstGeom>
        </p:spPr>
      </p:pic>
      <p:sp>
        <p:nvSpPr>
          <p:cNvPr id="12" name="Card1Top">
            <a:extLst>
              <a:ext uri="{FF2B5EF4-FFF2-40B4-BE49-F238E27FC236}">
                <a16:creationId xmlns:a16="http://schemas.microsoft.com/office/drawing/2014/main" id="{EB934E13-E6F1-4B85-839C-73047B66DC5B}"/>
              </a:ext>
            </a:extLst>
          </p:cNvPr>
          <p:cNvSpPr>
            <a:spLocks noGrp="1"/>
          </p:cNvSpPr>
          <p:nvPr/>
        </p:nvSpPr>
        <p:spPr>
          <a:xfrm>
            <a:off x="6173090" y="3544154"/>
            <a:ext cx="2743200" cy="114300"/>
          </a:xfrm>
          <a:prstGeom prst="rect">
            <a:avLst/>
          </a:prstGeom>
          <a:solidFill>
            <a:srgbClr val="E87722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D0848E6-B2F5-4DDD-91D0-55028E7665E3}"/>
              </a:ext>
            </a:extLst>
          </p:cNvPr>
          <p:cNvSpPr txBox="1"/>
          <p:nvPr/>
        </p:nvSpPr>
        <p:spPr>
          <a:xfrm>
            <a:off x="6222969" y="3595696"/>
            <a:ext cx="3182954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877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877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Connect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Special Groups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Young Scientist Network and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rd2BG">
            <a:extLst>
              <a:ext uri="{FF2B5EF4-FFF2-40B4-BE49-F238E27FC236}">
                <a16:creationId xmlns:a16="http://schemas.microsoft.com/office/drawing/2014/main" id="{B4065366-0637-4349-94B6-EE4449969C08}"/>
              </a:ext>
            </a:extLst>
          </p:cNvPr>
          <p:cNvSpPr>
            <a:spLocks noGrp="1"/>
          </p:cNvSpPr>
          <p:nvPr/>
        </p:nvSpPr>
        <p:spPr>
          <a:xfrm>
            <a:off x="3240195" y="3537779"/>
            <a:ext cx="2743200" cy="1371600"/>
          </a:xfrm>
          <a:prstGeom prst="rect">
            <a:avLst/>
          </a:prstGeom>
          <a:solidFill>
            <a:srgbClr val="FFF3E0"/>
          </a:solidFill>
          <a:ln w="19050">
            <a:solidFill>
              <a:srgbClr val="E87722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C070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C070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Young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C070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Scientists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C0701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grants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PhD Awards, and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VAAMentoring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programme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support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career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B974B04-6F88-4EBD-AD92-D29C95D82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681" y="3513504"/>
            <a:ext cx="2743438" cy="11583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2B885B2-E122-4DA7-8DCA-B700E5C77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6131" y="3528575"/>
            <a:ext cx="2743438" cy="115834"/>
          </a:xfrm>
          <a:prstGeom prst="rect">
            <a:avLst/>
          </a:prstGeo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562A516A-8492-49AB-BE48-F59F6258690D}"/>
              </a:ext>
            </a:extLst>
          </p:cNvPr>
          <p:cNvSpPr/>
          <p:nvPr/>
        </p:nvSpPr>
        <p:spPr>
          <a:xfrm>
            <a:off x="9233211" y="3751654"/>
            <a:ext cx="2631440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C070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Stay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C070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C070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Informed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C0701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issues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BIOspektrum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per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plus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access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science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6DCBB6C0-760E-45CE-A2D9-489B1B184259}"/>
              </a:ext>
            </a:extLst>
          </p:cNvPr>
          <p:cNvSpPr/>
          <p:nvPr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5999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many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benefits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FAC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— www.vaam.de/membership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5716733-15FC-488C-8642-E7DBD4D056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356" y="5961556"/>
            <a:ext cx="878487" cy="87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0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62760A9-E92F-41DD-833C-F2A208D267B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941920" y="3180507"/>
            <a:ext cx="8888640" cy="2992257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5700" b="1" dirty="0"/>
              <a:t>26. VAAM Industry-Academia Panel</a:t>
            </a:r>
            <a:br>
              <a:rPr lang="de-DE" sz="5700" b="1" i="1" dirty="0"/>
            </a:br>
            <a:br>
              <a:rPr lang="de-DE" sz="1700" dirty="0"/>
            </a:br>
            <a:r>
              <a:rPr lang="de-DE" sz="4500" b="1" dirty="0"/>
              <a:t> </a:t>
            </a:r>
            <a:r>
              <a:rPr lang="de-DE" sz="4600" b="1" dirty="0" err="1">
                <a:solidFill>
                  <a:schemeClr val="tx1"/>
                </a:solidFill>
              </a:rPr>
              <a:t>Thursday</a:t>
            </a:r>
            <a:r>
              <a:rPr lang="de-DE" sz="4600" b="1" dirty="0">
                <a:solidFill>
                  <a:schemeClr val="tx1"/>
                </a:solidFill>
              </a:rPr>
              <a:t>, 16.07.2026, 4 </a:t>
            </a:r>
            <a:r>
              <a:rPr lang="de-DE" sz="4600" b="1" dirty="0" err="1">
                <a:solidFill>
                  <a:schemeClr val="tx1"/>
                </a:solidFill>
              </a:rPr>
              <a:t>pm</a:t>
            </a:r>
            <a:endParaRPr lang="de-DE" sz="5100" b="1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630B568-B644-4F2E-A3F3-1FB115683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826" y="312809"/>
            <a:ext cx="2291927" cy="1535591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9E86D1A-6CF6-4EA7-A5F8-72EE9F1654CF}"/>
              </a:ext>
            </a:extLst>
          </p:cNvPr>
          <p:cNvSpPr/>
          <p:nvPr/>
        </p:nvSpPr>
        <p:spPr>
          <a:xfrm>
            <a:off x="4469446" y="2106771"/>
            <a:ext cx="32531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/>
              <a:t>Save </a:t>
            </a:r>
            <a:r>
              <a:rPr lang="de-DE" sz="4000" b="1" dirty="0" err="1"/>
              <a:t>the</a:t>
            </a:r>
            <a:r>
              <a:rPr lang="de-DE" sz="4000" b="1" dirty="0"/>
              <a:t> Date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CFA146C-0B7B-4FAF-AAF0-2D8F88C6FF01}"/>
              </a:ext>
            </a:extLst>
          </p:cNvPr>
          <p:cNvSpPr/>
          <p:nvPr/>
        </p:nvSpPr>
        <p:spPr>
          <a:xfrm>
            <a:off x="0" y="6370320"/>
            <a:ext cx="12192000" cy="487680"/>
          </a:xfrm>
          <a:prstGeom prst="rect">
            <a:avLst/>
          </a:prstGeom>
          <a:solidFill>
            <a:srgbClr val="5999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AC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www.vaam.de </a:t>
            </a:r>
          </a:p>
        </p:txBody>
      </p:sp>
      <p:sp>
        <p:nvSpPr>
          <p:cNvPr id="7" name="AccentLine">
            <a:extLst>
              <a:ext uri="{FF2B5EF4-FFF2-40B4-BE49-F238E27FC236}">
                <a16:creationId xmlns:a16="http://schemas.microsoft.com/office/drawing/2014/main" id="{285619E0-072E-46A7-BDED-E2969A8C2E39}"/>
              </a:ext>
            </a:extLst>
          </p:cNvPr>
          <p:cNvSpPr>
            <a:spLocks noGrp="1"/>
          </p:cNvSpPr>
          <p:nvPr/>
        </p:nvSpPr>
        <p:spPr>
          <a:xfrm>
            <a:off x="4267200" y="2814657"/>
            <a:ext cx="3657600" cy="5715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97000">
                <a:schemeClr val="accent2"/>
              </a:gs>
            </a:gsLst>
            <a:path path="circle">
              <a:fillToRect l="50000" t="130000" r="50000" b="-30000"/>
            </a:path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021542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191</Words>
  <Application>Microsoft Office PowerPoint</Application>
  <PresentationFormat>Breitbild</PresentationFormat>
  <Paragraphs>25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inherit</vt:lpstr>
      <vt:lpstr>Lato</vt:lpstr>
      <vt:lpstr>Benutzerdefiniertes Design</vt:lpstr>
      <vt:lpstr>2_Benutzerdefiniertes Design</vt:lpstr>
      <vt:lpstr>1_Benutzerdefiniertes Design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Sabine Haag-Richter</dc:creator>
  <cp:lastModifiedBy>Sabine Haag-Richter</cp:lastModifiedBy>
  <cp:revision>101</cp:revision>
  <dcterms:created xsi:type="dcterms:W3CDTF">2022-05-17T11:00:39Z</dcterms:created>
  <dcterms:modified xsi:type="dcterms:W3CDTF">2026-05-20T10:02:26Z</dcterms:modified>
</cp:coreProperties>
</file>