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8" r:id="rId3"/>
    <p:sldId id="270" r:id="rId4"/>
    <p:sldId id="265" r:id="rId5"/>
    <p:sldId id="267" r:id="rId6"/>
    <p:sldId id="266" r:id="rId7"/>
    <p:sldId id="263" r:id="rId8"/>
    <p:sldId id="271" r:id="rId9"/>
    <p:sldId id="275" r:id="rId10"/>
    <p:sldId id="264" r:id="rId11"/>
    <p:sldId id="272" r:id="rId12"/>
    <p:sldId id="261" r:id="rId13"/>
    <p:sldId id="273" r:id="rId14"/>
    <p:sldId id="268" r:id="rId15"/>
    <p:sldId id="269" r:id="rId16"/>
    <p:sldId id="262" r:id="rId17"/>
    <p:sldId id="260" r:id="rId18"/>
    <p:sldId id="274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340"/>
    <a:srgbClr val="4B904F"/>
    <a:srgbClr val="EF1E00"/>
    <a:srgbClr val="FF9300"/>
    <a:srgbClr val="2165D2"/>
    <a:srgbClr val="FA0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971"/>
    <p:restoredTop sz="94661"/>
  </p:normalViewPr>
  <p:slideViewPr>
    <p:cSldViewPr snapToGrid="0" showGuides="1">
      <p:cViewPr>
        <p:scale>
          <a:sx n="191" d="100"/>
          <a:sy n="191" d="100"/>
        </p:scale>
        <p:origin x="536" y="88"/>
      </p:cViewPr>
      <p:guideLst>
        <p:guide orient="horz" pos="26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0503C0-0EF1-E17D-4C36-37884B887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1507DDB-B3F3-C365-4BEF-700005D49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EE44EE-9636-2589-3A00-0ACD614AB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70E8-1FA7-214A-8DB1-06BF35D3A1B0}" type="datetimeFigureOut">
              <a:rPr lang="de-DE" smtClean="0"/>
              <a:t>14.06.23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0067BB-5943-2209-BAE2-6100F1E1B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F1B455-E7D4-45AF-AF7F-99524A7C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02DA-6241-6B43-B44B-7F2BD8D3CB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314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499917-1C91-A2BB-B06B-CFC4FD5C7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44A09AD-C37C-C779-6257-D1CBB0707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93DAD5-2CBB-E9F3-A91B-8B0C96567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70E8-1FA7-214A-8DB1-06BF35D3A1B0}" type="datetimeFigureOut">
              <a:rPr lang="de-DE" smtClean="0"/>
              <a:t>14.06.23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980476-FB06-48F7-8142-918199545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0425B9-49FD-D5DA-A960-60ACB6F54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02DA-6241-6B43-B44B-7F2BD8D3CB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99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49D8DC9-7F68-29AE-A52C-747071F734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3DEE413-90A9-5A5B-B89C-0D0C93652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A76345-390E-67DC-12C3-F928F6C2F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70E8-1FA7-214A-8DB1-06BF35D3A1B0}" type="datetimeFigureOut">
              <a:rPr lang="de-DE" smtClean="0"/>
              <a:t>14.06.23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45AF2D9-F276-6606-953E-CE02D924D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6B91C2-57C2-704D-AA17-28004C869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02DA-6241-6B43-B44B-7F2BD8D3CB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4748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A1F66-98E6-F267-3E65-1B6BB4594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886D87-BCE1-C07F-DC62-19DDBE27A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D1B8B8-C181-A6D3-9266-C3D1CF9F1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70E8-1FA7-214A-8DB1-06BF35D3A1B0}" type="datetimeFigureOut">
              <a:rPr lang="de-DE" smtClean="0"/>
              <a:t>14.06.23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959771-3DA0-596D-EC79-80A3E7842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67056D-6FE7-96CC-FC59-8A6EF222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02DA-6241-6B43-B44B-7F2BD8D3CB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661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E62A89-A05E-2C3B-CC46-BD13B1A14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5B6F37-1C64-93C3-598F-EFF6F444D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D04B95-95B5-B677-A311-82031BD12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70E8-1FA7-214A-8DB1-06BF35D3A1B0}" type="datetimeFigureOut">
              <a:rPr lang="de-DE" smtClean="0"/>
              <a:t>14.06.23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A52199-3511-1FD3-AA4F-BC2D0D5F4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5C4DDE-E98A-AF65-1B13-2E1883BAF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02DA-6241-6B43-B44B-7F2BD8D3CB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215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543B3-DEBD-9BE1-CA5D-D5956A8A1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4BF6A7-DA2E-9F77-445D-D2B8775ED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A734FB2-78E1-9E39-A111-F40DBA8B7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54E85E9-95F4-E44F-91C1-B1B568F22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70E8-1FA7-214A-8DB1-06BF35D3A1B0}" type="datetimeFigureOut">
              <a:rPr lang="de-DE" smtClean="0"/>
              <a:t>14.06.23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3C1395-21E8-ECDE-3C34-C49E5225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8213580-5CB5-0E9B-F5AC-7612CF63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02DA-6241-6B43-B44B-7F2BD8D3CB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6550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F5C1E5-DF4E-169F-3236-9EAE46ABE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D5EFF1-EDBB-203C-3608-A60655F47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DEEE90A-3C5B-3EE3-D7F0-C6DA585D7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707D87E-0A44-D912-1302-6DB766129D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FC29BAF-12E4-2A83-D675-E97BB06751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E90ADB1-EEAC-0F40-8F73-9BAB8BFCE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70E8-1FA7-214A-8DB1-06BF35D3A1B0}" type="datetimeFigureOut">
              <a:rPr lang="de-DE" smtClean="0"/>
              <a:t>14.06.23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B860EBA-0730-1F9D-00D7-4347F80C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D28944-DC00-ECA9-4CFA-380102BF3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02DA-6241-6B43-B44B-7F2BD8D3CB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071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3BBF8-A3F9-7524-FC5F-F931BB4D5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01EEBF1-CDA5-3DD3-9DAC-7EB648356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70E8-1FA7-214A-8DB1-06BF35D3A1B0}" type="datetimeFigureOut">
              <a:rPr lang="de-DE" smtClean="0"/>
              <a:t>14.06.23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EFE63C-B145-8A3C-8E72-5EF949D2E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3F4863A-23FD-8F4C-409B-E68AEDAD8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02DA-6241-6B43-B44B-7F2BD8D3CB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0432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531864B-35D6-94B5-E5C7-A749B4B54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70E8-1FA7-214A-8DB1-06BF35D3A1B0}" type="datetimeFigureOut">
              <a:rPr lang="de-DE" smtClean="0"/>
              <a:t>14.06.23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E26CC20-E644-6299-72EA-B427283F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37D7B0-DA1B-31A5-A627-599F6F5B2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02DA-6241-6B43-B44B-7F2BD8D3CB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5551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9DAEF1-F85F-BB59-6EB0-9AB60B28C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17206E-CFBD-7D62-4B79-455AFBED7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08030F-6151-F5A2-2A63-9E244C0FF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CA0E470-AAAF-20E0-7CFE-9CED411D3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70E8-1FA7-214A-8DB1-06BF35D3A1B0}" type="datetimeFigureOut">
              <a:rPr lang="de-DE" smtClean="0"/>
              <a:t>14.06.23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0481C17-8DC7-8510-D925-5E77002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4C51CE6-C7C3-562A-54E2-C3E8B9EB4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02DA-6241-6B43-B44B-7F2BD8D3CB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88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3B5B1-C9EC-BEB5-5206-5D6A7FE3A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E4E6947-0A24-6C4F-6628-46E2C7241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2EE0EC-3B38-59A1-9C46-BF07F7CB4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DB87A1C-DD17-05D3-2965-4EDB5C8EC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270E8-1FA7-214A-8DB1-06BF35D3A1B0}" type="datetimeFigureOut">
              <a:rPr lang="de-DE" smtClean="0"/>
              <a:t>14.06.23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9C779AF-7381-7336-A42E-ABE0A513D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F751E03-188B-6993-FE2D-8C309C65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A02DA-6241-6B43-B44B-7F2BD8D3CB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7521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6EA8E45-65FF-22F9-EA89-FC90E52D7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D2EDDB-7B75-2A16-B1AB-D00AA6999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E2D88F-35EE-3027-2F83-C95DEA99CA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270E8-1FA7-214A-8DB1-06BF35D3A1B0}" type="datetimeFigureOut">
              <a:rPr lang="de-DE" smtClean="0"/>
              <a:t>14.06.23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745D1C-7DC9-80D3-C227-0D0698B531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6F598A-45E2-3D8E-7FD5-2FF3DDB61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A02DA-6241-6B43-B44B-7F2BD8D3CB7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229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10" Type="http://schemas.openxmlformats.org/officeDocument/2006/relationships/image" Target="../media/image13.png"/><Relationship Id="rId4" Type="http://schemas.openxmlformats.org/officeDocument/2006/relationships/image" Target="../media/image8.tiff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90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85626CB-8D7E-E842-959E-B6B44BEB9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18" y="0"/>
            <a:ext cx="9197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67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AC2A41B-E0D8-12CC-CB11-746CF7DBFB5B}"/>
              </a:ext>
            </a:extLst>
          </p:cNvPr>
          <p:cNvSpPr/>
          <p:nvPr/>
        </p:nvSpPr>
        <p:spPr>
          <a:xfrm>
            <a:off x="0" y="6258266"/>
            <a:ext cx="12192000" cy="599734"/>
          </a:xfrm>
          <a:prstGeom prst="rect">
            <a:avLst/>
          </a:prstGeom>
          <a:solidFill>
            <a:srgbClr val="4B904F"/>
          </a:solidFill>
          <a:ln>
            <a:solidFill>
              <a:srgbClr val="4B9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5626CB-8D7E-E842-959E-B6B44BEB9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42" b="31495"/>
          <a:stretch/>
        </p:blipFill>
        <p:spPr>
          <a:xfrm>
            <a:off x="9795641" y="6258266"/>
            <a:ext cx="2396359" cy="59973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2C52881-FBB2-D38F-F155-BFF65B10FD7B}"/>
              </a:ext>
            </a:extLst>
          </p:cNvPr>
          <p:cNvSpPr txBox="1"/>
          <p:nvPr/>
        </p:nvSpPr>
        <p:spPr>
          <a:xfrm>
            <a:off x="2467956" y="5524714"/>
            <a:ext cx="7256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70C0"/>
                </a:solidFill>
              </a:rPr>
              <a:t>Das </a:t>
            </a:r>
            <a:r>
              <a:rPr lang="de-DE" sz="3200" b="1" dirty="0" err="1">
                <a:solidFill>
                  <a:srgbClr val="0070C0"/>
                </a:solidFill>
              </a:rPr>
              <a:t>BslA</a:t>
            </a:r>
            <a:r>
              <a:rPr lang="de-DE" sz="3200" b="1" dirty="0">
                <a:solidFill>
                  <a:srgbClr val="0070C0"/>
                </a:solidFill>
              </a:rPr>
              <a:t>-Protein stabilisiert die Eiscreme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CFD5265-A154-1EFA-E249-36C0F2CE2AA2}"/>
              </a:ext>
            </a:extLst>
          </p:cNvPr>
          <p:cNvSpPr txBox="1"/>
          <p:nvPr/>
        </p:nvSpPr>
        <p:spPr>
          <a:xfrm>
            <a:off x="95392" y="6404244"/>
            <a:ext cx="2954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Süddeutsche Zeitung, 01.09.2015	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1AFE1CE-F455-36DA-B982-D45F705876D2}"/>
              </a:ext>
            </a:extLst>
          </p:cNvPr>
          <p:cNvSpPr txBox="1"/>
          <p:nvPr/>
        </p:nvSpPr>
        <p:spPr>
          <a:xfrm>
            <a:off x="1179308" y="388164"/>
            <a:ext cx="98333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200" b="1" i="1" dirty="0">
                <a:solidFill>
                  <a:srgbClr val="0070C0"/>
                </a:solidFill>
              </a:rPr>
              <a:t>Bacillus subtilis </a:t>
            </a:r>
            <a:r>
              <a:rPr lang="de-DE" sz="4200" b="1" dirty="0">
                <a:solidFill>
                  <a:srgbClr val="0070C0"/>
                </a:solidFill>
              </a:rPr>
              <a:t>in Forschung &amp; Anwendung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28986D7D-7020-3478-023F-3DF2DA6D77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757"/>
          <a:stretch/>
        </p:blipFill>
        <p:spPr>
          <a:xfrm>
            <a:off x="3149404" y="1634095"/>
            <a:ext cx="5574943" cy="58477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05D7D3CC-4272-19E5-FB31-91A216EC13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874"/>
          <a:stretch/>
        </p:blipFill>
        <p:spPr>
          <a:xfrm>
            <a:off x="3308528" y="2218870"/>
            <a:ext cx="5574943" cy="318481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2384C85B-7A33-F18E-9F53-3942AAA63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86810"/>
            <a:ext cx="2689038" cy="40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57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AC2A41B-E0D8-12CC-CB11-746CF7DBFB5B}"/>
              </a:ext>
            </a:extLst>
          </p:cNvPr>
          <p:cNvSpPr/>
          <p:nvPr/>
        </p:nvSpPr>
        <p:spPr>
          <a:xfrm>
            <a:off x="0" y="6258266"/>
            <a:ext cx="12192000" cy="599734"/>
          </a:xfrm>
          <a:prstGeom prst="rect">
            <a:avLst/>
          </a:prstGeom>
          <a:solidFill>
            <a:srgbClr val="4B904F"/>
          </a:solidFill>
          <a:ln>
            <a:solidFill>
              <a:srgbClr val="4B9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5626CB-8D7E-E842-959E-B6B44BEB9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42" b="31495"/>
          <a:stretch/>
        </p:blipFill>
        <p:spPr>
          <a:xfrm>
            <a:off x="9795641" y="6258266"/>
            <a:ext cx="2396359" cy="59973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2C52881-FBB2-D38F-F155-BFF65B10FD7B}"/>
              </a:ext>
            </a:extLst>
          </p:cNvPr>
          <p:cNvSpPr txBox="1"/>
          <p:nvPr/>
        </p:nvSpPr>
        <p:spPr>
          <a:xfrm>
            <a:off x="1686220" y="5524714"/>
            <a:ext cx="8819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i="1" dirty="0">
                <a:solidFill>
                  <a:srgbClr val="0070C0"/>
                </a:solidFill>
              </a:rPr>
              <a:t>B. subtilis</a:t>
            </a:r>
            <a:r>
              <a:rPr lang="de-DE" sz="3200" b="1" dirty="0">
                <a:solidFill>
                  <a:srgbClr val="0070C0"/>
                </a:solidFill>
              </a:rPr>
              <a:t> ist ein Modellsystem für die Zellbiologie</a:t>
            </a:r>
            <a:endParaRPr lang="de-DE" sz="3200" b="1" i="1" dirty="0">
              <a:solidFill>
                <a:srgbClr val="0070C0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1AFE1CE-F455-36DA-B982-D45F705876D2}"/>
              </a:ext>
            </a:extLst>
          </p:cNvPr>
          <p:cNvSpPr txBox="1"/>
          <p:nvPr/>
        </p:nvSpPr>
        <p:spPr>
          <a:xfrm>
            <a:off x="1179308" y="388164"/>
            <a:ext cx="98333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200" b="1" i="1" dirty="0">
                <a:solidFill>
                  <a:srgbClr val="0070C0"/>
                </a:solidFill>
              </a:rPr>
              <a:t>Bacillus subtilis </a:t>
            </a:r>
            <a:r>
              <a:rPr lang="de-DE" sz="4200" b="1" dirty="0">
                <a:solidFill>
                  <a:srgbClr val="0070C0"/>
                </a:solidFill>
              </a:rPr>
              <a:t>in Forschung &amp; Anwendung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4805088-5E1C-EB7B-FCCB-35E43D724F5F}"/>
              </a:ext>
            </a:extLst>
          </p:cNvPr>
          <p:cNvSpPr txBox="1"/>
          <p:nvPr/>
        </p:nvSpPr>
        <p:spPr>
          <a:xfrm>
            <a:off x="100739" y="6404244"/>
            <a:ext cx="3172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bg1"/>
                </a:solidFill>
              </a:rPr>
              <a:t>Stülke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i="1" dirty="0">
                <a:solidFill>
                  <a:schemeClr val="bg1"/>
                </a:solidFill>
              </a:rPr>
              <a:t>et al</a:t>
            </a:r>
            <a:r>
              <a:rPr lang="de-DE" sz="1400" dirty="0">
                <a:solidFill>
                  <a:schemeClr val="bg1"/>
                </a:solidFill>
              </a:rPr>
              <a:t>. 2023 </a:t>
            </a:r>
            <a:r>
              <a:rPr lang="de-DE" sz="1400" i="1" dirty="0">
                <a:solidFill>
                  <a:schemeClr val="bg1"/>
                </a:solidFill>
              </a:rPr>
              <a:t>J </a:t>
            </a:r>
            <a:r>
              <a:rPr lang="de-DE" sz="1400" i="1" dirty="0" err="1">
                <a:solidFill>
                  <a:schemeClr val="bg1"/>
                </a:solidFill>
              </a:rPr>
              <a:t>Bacteriol</a:t>
            </a:r>
            <a:r>
              <a:rPr lang="de-DE" sz="1400" dirty="0">
                <a:solidFill>
                  <a:schemeClr val="bg1"/>
                </a:solidFill>
              </a:rPr>
              <a:t> 4: e0010223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A328424-5C13-17F8-91C5-FAEFB62402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57" y="1243152"/>
            <a:ext cx="5352330" cy="416523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E29BF64-4E34-F958-2C64-84B3607BC27F}"/>
              </a:ext>
            </a:extLst>
          </p:cNvPr>
          <p:cNvSpPr txBox="1"/>
          <p:nvPr/>
        </p:nvSpPr>
        <p:spPr>
          <a:xfrm>
            <a:off x="6347787" y="2158791"/>
            <a:ext cx="560473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	Markiertes </a:t>
            </a:r>
          </a:p>
          <a:p>
            <a:r>
              <a:rPr lang="de-DE" b="1" dirty="0"/>
              <a:t>Bild	Protein		Funktion</a:t>
            </a:r>
          </a:p>
          <a:p>
            <a:endParaRPr lang="de-DE" sz="800" b="1" dirty="0"/>
          </a:p>
          <a:p>
            <a:r>
              <a:rPr lang="de-DE" b="1" dirty="0"/>
              <a:t>A	</a:t>
            </a:r>
            <a:r>
              <a:rPr lang="de-DE" b="1" dirty="0" err="1">
                <a:solidFill>
                  <a:srgbClr val="FF0000"/>
                </a:solidFill>
              </a:rPr>
              <a:t>MreB</a:t>
            </a:r>
            <a:r>
              <a:rPr lang="de-DE" b="1" dirty="0"/>
              <a:t>		Bestimmung der Zellform</a:t>
            </a:r>
          </a:p>
          <a:p>
            <a:r>
              <a:rPr lang="de-DE" b="1" dirty="0"/>
              <a:t>B	</a:t>
            </a:r>
            <a:r>
              <a:rPr lang="de-DE" b="1" dirty="0" err="1">
                <a:solidFill>
                  <a:srgbClr val="92D050"/>
                </a:solidFill>
              </a:rPr>
              <a:t>FtsZ</a:t>
            </a:r>
            <a:r>
              <a:rPr lang="de-DE" b="1" dirty="0"/>
              <a:t>		Initiation der Zellteilung</a:t>
            </a:r>
          </a:p>
          <a:p>
            <a:r>
              <a:rPr lang="de-DE" b="1" dirty="0"/>
              <a:t>C	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</a:rPr>
              <a:t>DivIVA</a:t>
            </a:r>
            <a:r>
              <a:rPr lang="de-DE" b="1" dirty="0"/>
              <a:t>		Initiation der Zellteilung</a:t>
            </a:r>
          </a:p>
          <a:p>
            <a:r>
              <a:rPr lang="de-DE" b="1" dirty="0"/>
              <a:t>D	</a:t>
            </a:r>
            <a:r>
              <a:rPr lang="de-DE" b="1" dirty="0" err="1">
                <a:solidFill>
                  <a:srgbClr val="00B050"/>
                </a:solidFill>
              </a:rPr>
              <a:t>FloT</a:t>
            </a:r>
            <a:r>
              <a:rPr lang="de-DE" b="1" dirty="0"/>
              <a:t>		</a:t>
            </a:r>
            <a:r>
              <a:rPr lang="de-DE" b="1" dirty="0" err="1"/>
              <a:t>Membranfluiditätskontrolle</a:t>
            </a:r>
            <a:endParaRPr lang="de-DE" b="1" dirty="0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5090EEA6-F090-DF8A-12F4-A37C7E725EB6}"/>
              </a:ext>
            </a:extLst>
          </p:cNvPr>
          <p:cNvCxnSpPr/>
          <p:nvPr/>
        </p:nvCxnSpPr>
        <p:spPr>
          <a:xfrm>
            <a:off x="6347787" y="2796363"/>
            <a:ext cx="5604739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96D6E551-9137-61A2-CD53-4F618423EBCF}"/>
              </a:ext>
            </a:extLst>
          </p:cNvPr>
          <p:cNvCxnSpPr/>
          <p:nvPr/>
        </p:nvCxnSpPr>
        <p:spPr>
          <a:xfrm>
            <a:off x="6347787" y="4036228"/>
            <a:ext cx="5604739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375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AC2A41B-E0D8-12CC-CB11-746CF7DBFB5B}"/>
              </a:ext>
            </a:extLst>
          </p:cNvPr>
          <p:cNvSpPr/>
          <p:nvPr/>
        </p:nvSpPr>
        <p:spPr>
          <a:xfrm>
            <a:off x="0" y="6258266"/>
            <a:ext cx="12192000" cy="599734"/>
          </a:xfrm>
          <a:prstGeom prst="rect">
            <a:avLst/>
          </a:prstGeom>
          <a:solidFill>
            <a:srgbClr val="4B904F"/>
          </a:solidFill>
          <a:ln>
            <a:solidFill>
              <a:srgbClr val="4B9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5626CB-8D7E-E842-959E-B6B44BEB9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42" b="31495"/>
          <a:stretch/>
        </p:blipFill>
        <p:spPr>
          <a:xfrm>
            <a:off x="9795641" y="6258266"/>
            <a:ext cx="2396359" cy="59973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B2A190B-4EE0-6116-12D0-E20DB359559A}"/>
              </a:ext>
            </a:extLst>
          </p:cNvPr>
          <p:cNvSpPr txBox="1"/>
          <p:nvPr/>
        </p:nvSpPr>
        <p:spPr>
          <a:xfrm>
            <a:off x="1179308" y="388164"/>
            <a:ext cx="98333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200" b="1" i="1" dirty="0">
                <a:solidFill>
                  <a:srgbClr val="0070C0"/>
                </a:solidFill>
              </a:rPr>
              <a:t>Bacillus subtilis </a:t>
            </a:r>
            <a:r>
              <a:rPr lang="de-DE" sz="4200" b="1" dirty="0">
                <a:solidFill>
                  <a:srgbClr val="0070C0"/>
                </a:solidFill>
              </a:rPr>
              <a:t>in Forschung &amp; Anwendung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C25FC58-63EF-B5E6-18FB-73FE3F7AC5FF}"/>
              </a:ext>
            </a:extLst>
          </p:cNvPr>
          <p:cNvSpPr txBox="1"/>
          <p:nvPr/>
        </p:nvSpPr>
        <p:spPr>
          <a:xfrm>
            <a:off x="3187815" y="1860290"/>
            <a:ext cx="15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SP</a:t>
            </a:r>
            <a:r>
              <a:rPr lang="el-GR" b="1" dirty="0">
                <a:solidFill>
                  <a:srgbClr val="FF0000"/>
                </a:solidFill>
              </a:rPr>
              <a:t>β</a:t>
            </a:r>
            <a:r>
              <a:rPr lang="de-DE" b="1" dirty="0">
                <a:solidFill>
                  <a:srgbClr val="FF0000"/>
                </a:solidFill>
              </a:rPr>
              <a:t>-</a:t>
            </a:r>
            <a:r>
              <a:rPr lang="de-DE" b="1" dirty="0" err="1">
                <a:solidFill>
                  <a:srgbClr val="FF0000"/>
                </a:solidFill>
              </a:rPr>
              <a:t>Prophage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943B090-64D2-FF2C-0FDB-307F81E64D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t="3641" r="23019" b="1544"/>
          <a:stretch/>
        </p:blipFill>
        <p:spPr>
          <a:xfrm rot="10800000">
            <a:off x="6544941" y="1795653"/>
            <a:ext cx="3096966" cy="3126744"/>
          </a:xfrm>
          <a:prstGeom prst="ellipse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C6FD4EF-D04F-AE08-5BFE-6A4D2BC6BB69}"/>
              </a:ext>
            </a:extLst>
          </p:cNvPr>
          <p:cNvSpPr txBox="1"/>
          <p:nvPr/>
        </p:nvSpPr>
        <p:spPr>
          <a:xfrm>
            <a:off x="4415405" y="4425673"/>
            <a:ext cx="1513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Sublancin</a:t>
            </a:r>
            <a:r>
              <a:rPr lang="de-DE" b="1" dirty="0"/>
              <a:t> 168</a:t>
            </a:r>
          </a:p>
          <a:p>
            <a:r>
              <a:rPr lang="de-DE" b="1" dirty="0"/>
              <a:t>(</a:t>
            </a:r>
            <a:r>
              <a:rPr lang="de-DE" b="1" dirty="0" err="1"/>
              <a:t>Glykopeptid</a:t>
            </a:r>
            <a:r>
              <a:rPr lang="de-DE" b="1" dirty="0"/>
              <a:t>)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8CCFD641-4E35-6D0C-4D98-5E2C9EB3D2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61" t="3896" r="27003" b="13525"/>
          <a:stretch/>
        </p:blipFill>
        <p:spPr>
          <a:xfrm rot="16756123" flipH="1">
            <a:off x="3243293" y="3526408"/>
            <a:ext cx="1411703" cy="1480347"/>
          </a:xfrm>
          <a:prstGeom prst="rect">
            <a:avLst/>
          </a:prstGeom>
        </p:spPr>
      </p:pic>
      <p:sp>
        <p:nvSpPr>
          <p:cNvPr id="40" name="Abgerundetes Rechteck 39">
            <a:extLst>
              <a:ext uri="{FF2B5EF4-FFF2-40B4-BE49-F238E27FC236}">
                <a16:creationId xmlns:a16="http://schemas.microsoft.com/office/drawing/2014/main" id="{FEC851CF-5829-1DAB-F2E0-39E85905E4C1}"/>
              </a:ext>
            </a:extLst>
          </p:cNvPr>
          <p:cNvSpPr/>
          <p:nvPr/>
        </p:nvSpPr>
        <p:spPr>
          <a:xfrm>
            <a:off x="2907844" y="1731576"/>
            <a:ext cx="2298361" cy="950756"/>
          </a:xfrm>
          <a:prstGeom prst="roundRect">
            <a:avLst>
              <a:gd name="adj" fmla="val 32257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3F842D1E-D9F4-D178-3191-D78801722B06}"/>
              </a:ext>
            </a:extLst>
          </p:cNvPr>
          <p:cNvGrpSpPr/>
          <p:nvPr/>
        </p:nvGrpSpPr>
        <p:grpSpPr>
          <a:xfrm>
            <a:off x="3111395" y="2229661"/>
            <a:ext cx="1878326" cy="254015"/>
            <a:chOff x="1078581" y="2357465"/>
            <a:chExt cx="1878326" cy="254015"/>
          </a:xfrm>
        </p:grpSpPr>
        <p:sp>
          <p:nvSpPr>
            <p:cNvPr id="42" name="Freihandform 41">
              <a:extLst>
                <a:ext uri="{FF2B5EF4-FFF2-40B4-BE49-F238E27FC236}">
                  <a16:creationId xmlns:a16="http://schemas.microsoft.com/office/drawing/2014/main" id="{66551C36-268E-FEE3-970A-30A00658AA35}"/>
                </a:ext>
              </a:extLst>
            </p:cNvPr>
            <p:cNvSpPr/>
            <p:nvPr/>
          </p:nvSpPr>
          <p:spPr>
            <a:xfrm>
              <a:off x="1078581" y="2357465"/>
              <a:ext cx="1878326" cy="254015"/>
            </a:xfrm>
            <a:custGeom>
              <a:avLst/>
              <a:gdLst>
                <a:gd name="connsiteX0" fmla="*/ 333124 w 1878326"/>
                <a:gd name="connsiteY0" fmla="*/ 88956 h 254015"/>
                <a:gd name="connsiteX1" fmla="*/ 429377 w 1878326"/>
                <a:gd name="connsiteY1" fmla="*/ 88956 h 254015"/>
                <a:gd name="connsiteX2" fmla="*/ 790324 w 1878326"/>
                <a:gd name="connsiteY2" fmla="*/ 121040 h 254015"/>
                <a:gd name="connsiteX3" fmla="*/ 1255545 w 1878326"/>
                <a:gd name="connsiteY3" fmla="*/ 56872 h 254015"/>
                <a:gd name="connsiteX4" fmla="*/ 188745 w 1878326"/>
                <a:gd name="connsiteY4" fmla="*/ 153124 h 254015"/>
                <a:gd name="connsiteX5" fmla="*/ 1247524 w 1878326"/>
                <a:gd name="connsiteY5" fmla="*/ 137082 h 254015"/>
                <a:gd name="connsiteX6" fmla="*/ 1792956 w 1878326"/>
                <a:gd name="connsiteY6" fmla="*/ 249377 h 254015"/>
                <a:gd name="connsiteX7" fmla="*/ 405314 w 1878326"/>
                <a:gd name="connsiteY7" fmla="*/ 209272 h 254015"/>
                <a:gd name="connsiteX8" fmla="*/ 68430 w 1878326"/>
                <a:gd name="connsiteY8" fmla="*/ 724 h 254015"/>
                <a:gd name="connsiteX9" fmla="*/ 1552324 w 1878326"/>
                <a:gd name="connsiteY9" fmla="*/ 137082 h 254015"/>
                <a:gd name="connsiteX10" fmla="*/ 1865145 w 1878326"/>
                <a:gd name="connsiteY10" fmla="*/ 40830 h 254015"/>
                <a:gd name="connsiteX11" fmla="*/ 1287630 w 1878326"/>
                <a:gd name="connsiteY11" fmla="*/ 56872 h 254015"/>
                <a:gd name="connsiteX12" fmla="*/ 1159293 w 1878326"/>
                <a:gd name="connsiteY12" fmla="*/ 80935 h 25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8326" h="254015">
                  <a:moveTo>
                    <a:pt x="333124" y="88956"/>
                  </a:moveTo>
                  <a:cubicBezTo>
                    <a:pt x="343150" y="86282"/>
                    <a:pt x="353177" y="83609"/>
                    <a:pt x="429377" y="88956"/>
                  </a:cubicBezTo>
                  <a:cubicBezTo>
                    <a:pt x="505577" y="94303"/>
                    <a:pt x="652630" y="126387"/>
                    <a:pt x="790324" y="121040"/>
                  </a:cubicBezTo>
                  <a:cubicBezTo>
                    <a:pt x="928018" y="115693"/>
                    <a:pt x="1355808" y="51525"/>
                    <a:pt x="1255545" y="56872"/>
                  </a:cubicBezTo>
                  <a:cubicBezTo>
                    <a:pt x="1155282" y="62219"/>
                    <a:pt x="190082" y="139756"/>
                    <a:pt x="188745" y="153124"/>
                  </a:cubicBezTo>
                  <a:cubicBezTo>
                    <a:pt x="187408" y="166492"/>
                    <a:pt x="980156" y="121040"/>
                    <a:pt x="1247524" y="137082"/>
                  </a:cubicBezTo>
                  <a:cubicBezTo>
                    <a:pt x="1514892" y="153124"/>
                    <a:pt x="1933324" y="237345"/>
                    <a:pt x="1792956" y="249377"/>
                  </a:cubicBezTo>
                  <a:cubicBezTo>
                    <a:pt x="1652588" y="261409"/>
                    <a:pt x="692735" y="250714"/>
                    <a:pt x="405314" y="209272"/>
                  </a:cubicBezTo>
                  <a:cubicBezTo>
                    <a:pt x="117893" y="167830"/>
                    <a:pt x="-122738" y="12756"/>
                    <a:pt x="68430" y="724"/>
                  </a:cubicBezTo>
                  <a:cubicBezTo>
                    <a:pt x="259598" y="-11308"/>
                    <a:pt x="1252872" y="130398"/>
                    <a:pt x="1552324" y="137082"/>
                  </a:cubicBezTo>
                  <a:cubicBezTo>
                    <a:pt x="1851776" y="143766"/>
                    <a:pt x="1909261" y="54198"/>
                    <a:pt x="1865145" y="40830"/>
                  </a:cubicBezTo>
                  <a:cubicBezTo>
                    <a:pt x="1821029" y="27462"/>
                    <a:pt x="1405272" y="50188"/>
                    <a:pt x="1287630" y="56872"/>
                  </a:cubicBezTo>
                  <a:cubicBezTo>
                    <a:pt x="1169988" y="63556"/>
                    <a:pt x="1164640" y="72245"/>
                    <a:pt x="1159293" y="8093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4" name="Gerade Verbindung 43">
              <a:extLst>
                <a:ext uri="{FF2B5EF4-FFF2-40B4-BE49-F238E27FC236}">
                  <a16:creationId xmlns:a16="http://schemas.microsoft.com/office/drawing/2014/main" id="{8B1C19DE-E6A6-37A3-11AB-7B9A189609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9726" y="2430379"/>
              <a:ext cx="826169" cy="802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feld 45">
            <a:extLst>
              <a:ext uri="{FF2B5EF4-FFF2-40B4-BE49-F238E27FC236}">
                <a16:creationId xmlns:a16="http://schemas.microsoft.com/office/drawing/2014/main" id="{9AC205FE-F656-9936-8798-8D4E15521D35}"/>
              </a:ext>
            </a:extLst>
          </p:cNvPr>
          <p:cNvSpPr txBox="1"/>
          <p:nvPr/>
        </p:nvSpPr>
        <p:spPr>
          <a:xfrm>
            <a:off x="100739" y="6404244"/>
            <a:ext cx="3764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bg1"/>
                </a:solidFill>
              </a:rPr>
              <a:t>Kohm</a:t>
            </a:r>
            <a:r>
              <a:rPr lang="de-DE" sz="1400" dirty="0">
                <a:solidFill>
                  <a:schemeClr val="bg1"/>
                </a:solidFill>
              </a:rPr>
              <a:t> and Hertel 2021 </a:t>
            </a:r>
            <a:r>
              <a:rPr lang="de-DE" sz="1400" i="1" dirty="0">
                <a:solidFill>
                  <a:schemeClr val="bg1"/>
                </a:solidFill>
              </a:rPr>
              <a:t>Arch </a:t>
            </a:r>
            <a:r>
              <a:rPr lang="de-DE" sz="1400" i="1" dirty="0" err="1">
                <a:solidFill>
                  <a:schemeClr val="bg1"/>
                </a:solidFill>
              </a:rPr>
              <a:t>Virol</a:t>
            </a:r>
            <a:r>
              <a:rPr lang="de-DE" sz="1400" i="1" dirty="0">
                <a:solidFill>
                  <a:schemeClr val="bg1"/>
                </a:solidFill>
              </a:rPr>
              <a:t> </a:t>
            </a:r>
            <a:r>
              <a:rPr lang="de-DE" sz="1400" dirty="0">
                <a:solidFill>
                  <a:schemeClr val="bg1"/>
                </a:solidFill>
              </a:rPr>
              <a:t>166: 2119-2130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847BD58-6AE0-AAE3-32C8-C127639CACD5}"/>
              </a:ext>
            </a:extLst>
          </p:cNvPr>
          <p:cNvSpPr txBox="1"/>
          <p:nvPr/>
        </p:nvSpPr>
        <p:spPr>
          <a:xfrm>
            <a:off x="5566849" y="6401627"/>
            <a:ext cx="1058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PDBid</a:t>
            </a:r>
            <a:r>
              <a:rPr lang="de-DE" sz="1400" dirty="0">
                <a:solidFill>
                  <a:schemeClr val="bg1"/>
                </a:solidFill>
              </a:rPr>
              <a:t>: 2MIJ</a:t>
            </a:r>
          </a:p>
        </p:txBody>
      </p:sp>
      <p:cxnSp>
        <p:nvCxnSpPr>
          <p:cNvPr id="50" name="Gerade Verbindung 49">
            <a:extLst>
              <a:ext uri="{FF2B5EF4-FFF2-40B4-BE49-F238E27FC236}">
                <a16:creationId xmlns:a16="http://schemas.microsoft.com/office/drawing/2014/main" id="{A6134602-4E32-9AFC-44D7-CC6B84984ED6}"/>
              </a:ext>
            </a:extLst>
          </p:cNvPr>
          <p:cNvCxnSpPr>
            <a:cxnSpLocks/>
          </p:cNvCxnSpPr>
          <p:nvPr/>
        </p:nvCxnSpPr>
        <p:spPr>
          <a:xfrm flipH="1" flipV="1">
            <a:off x="5095868" y="1795653"/>
            <a:ext cx="2326106" cy="106451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>
            <a:extLst>
              <a:ext uri="{FF2B5EF4-FFF2-40B4-BE49-F238E27FC236}">
                <a16:creationId xmlns:a16="http://schemas.microsoft.com/office/drawing/2014/main" id="{405FC536-8838-86DD-43D5-A10B145DF798}"/>
              </a:ext>
            </a:extLst>
          </p:cNvPr>
          <p:cNvCxnSpPr>
            <a:cxnSpLocks/>
          </p:cNvCxnSpPr>
          <p:nvPr/>
        </p:nvCxnSpPr>
        <p:spPr>
          <a:xfrm flipH="1" flipV="1">
            <a:off x="4989721" y="2661514"/>
            <a:ext cx="2432253" cy="19865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Pfeil nach rechts 56">
            <a:extLst>
              <a:ext uri="{FF2B5EF4-FFF2-40B4-BE49-F238E27FC236}">
                <a16:creationId xmlns:a16="http://schemas.microsoft.com/office/drawing/2014/main" id="{8BEA21B4-52EF-4DA9-6978-B434978EB285}"/>
              </a:ext>
            </a:extLst>
          </p:cNvPr>
          <p:cNvSpPr/>
          <p:nvPr/>
        </p:nvSpPr>
        <p:spPr>
          <a:xfrm>
            <a:off x="2989998" y="3143416"/>
            <a:ext cx="336709" cy="21077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Pfeil nach rechts 57">
            <a:extLst>
              <a:ext uri="{FF2B5EF4-FFF2-40B4-BE49-F238E27FC236}">
                <a16:creationId xmlns:a16="http://schemas.microsoft.com/office/drawing/2014/main" id="{DF160C16-4B3C-AAB8-F088-4613396747F2}"/>
              </a:ext>
            </a:extLst>
          </p:cNvPr>
          <p:cNvSpPr/>
          <p:nvPr/>
        </p:nvSpPr>
        <p:spPr>
          <a:xfrm>
            <a:off x="3350004" y="3143416"/>
            <a:ext cx="258397" cy="2107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Pfeil nach rechts 58">
            <a:extLst>
              <a:ext uri="{FF2B5EF4-FFF2-40B4-BE49-F238E27FC236}">
                <a16:creationId xmlns:a16="http://schemas.microsoft.com/office/drawing/2014/main" id="{8CFAC03C-8511-8E05-AE07-D3BD7EFC43A2}"/>
              </a:ext>
            </a:extLst>
          </p:cNvPr>
          <p:cNvSpPr/>
          <p:nvPr/>
        </p:nvSpPr>
        <p:spPr>
          <a:xfrm>
            <a:off x="3631698" y="3143416"/>
            <a:ext cx="367054" cy="210774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Pfeil nach rechts 59">
            <a:extLst>
              <a:ext uri="{FF2B5EF4-FFF2-40B4-BE49-F238E27FC236}">
                <a16:creationId xmlns:a16="http://schemas.microsoft.com/office/drawing/2014/main" id="{7C29099E-F1A9-1112-6CB2-5DE249C89BE0}"/>
              </a:ext>
            </a:extLst>
          </p:cNvPr>
          <p:cNvSpPr/>
          <p:nvPr/>
        </p:nvSpPr>
        <p:spPr>
          <a:xfrm>
            <a:off x="4025017" y="3143416"/>
            <a:ext cx="278535" cy="210774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Pfeil nach rechts 60">
            <a:extLst>
              <a:ext uri="{FF2B5EF4-FFF2-40B4-BE49-F238E27FC236}">
                <a16:creationId xmlns:a16="http://schemas.microsoft.com/office/drawing/2014/main" id="{2D7A1996-85CB-17A8-5220-41AAE87F6BA7}"/>
              </a:ext>
            </a:extLst>
          </p:cNvPr>
          <p:cNvSpPr/>
          <p:nvPr/>
        </p:nvSpPr>
        <p:spPr>
          <a:xfrm>
            <a:off x="4329817" y="3143416"/>
            <a:ext cx="546817" cy="21077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Pfeil nach rechts 61">
            <a:extLst>
              <a:ext uri="{FF2B5EF4-FFF2-40B4-BE49-F238E27FC236}">
                <a16:creationId xmlns:a16="http://schemas.microsoft.com/office/drawing/2014/main" id="{D29B4AB2-88A6-518A-78E7-1B3ECDB50441}"/>
              </a:ext>
            </a:extLst>
          </p:cNvPr>
          <p:cNvSpPr/>
          <p:nvPr/>
        </p:nvSpPr>
        <p:spPr>
          <a:xfrm>
            <a:off x="4890212" y="3143416"/>
            <a:ext cx="273409" cy="210774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3" name="Gerade Verbindung 62">
            <a:extLst>
              <a:ext uri="{FF2B5EF4-FFF2-40B4-BE49-F238E27FC236}">
                <a16:creationId xmlns:a16="http://schemas.microsoft.com/office/drawing/2014/main" id="{ADBF0015-6092-4FA3-D5E8-F4DA7B45A18A}"/>
              </a:ext>
            </a:extLst>
          </p:cNvPr>
          <p:cNvCxnSpPr>
            <a:cxnSpLocks/>
            <a:endCxn id="57" idx="1"/>
          </p:cNvCxnSpPr>
          <p:nvPr/>
        </p:nvCxnSpPr>
        <p:spPr>
          <a:xfrm flipH="1">
            <a:off x="2989998" y="2305973"/>
            <a:ext cx="870547" cy="9428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>
            <a:extLst>
              <a:ext uri="{FF2B5EF4-FFF2-40B4-BE49-F238E27FC236}">
                <a16:creationId xmlns:a16="http://schemas.microsoft.com/office/drawing/2014/main" id="{5DB24A94-7AFA-07EB-EE76-6E4CF04DA60E}"/>
              </a:ext>
            </a:extLst>
          </p:cNvPr>
          <p:cNvCxnSpPr>
            <a:cxnSpLocks/>
            <a:endCxn id="62" idx="3"/>
          </p:cNvCxnSpPr>
          <p:nvPr/>
        </p:nvCxnSpPr>
        <p:spPr>
          <a:xfrm>
            <a:off x="3860545" y="2305934"/>
            <a:ext cx="1303076" cy="94286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9D702212-2C0F-0436-D6AD-318C2273EE7B}"/>
              </a:ext>
            </a:extLst>
          </p:cNvPr>
          <p:cNvCxnSpPr>
            <a:cxnSpLocks/>
          </p:cNvCxnSpPr>
          <p:nvPr/>
        </p:nvCxnSpPr>
        <p:spPr bwMode="auto">
          <a:xfrm>
            <a:off x="3998752" y="3477721"/>
            <a:ext cx="0" cy="2210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non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3" name="Textfeld 72">
            <a:extLst>
              <a:ext uri="{FF2B5EF4-FFF2-40B4-BE49-F238E27FC236}">
                <a16:creationId xmlns:a16="http://schemas.microsoft.com/office/drawing/2014/main" id="{5DFB68A5-E29E-548E-076C-A34D7DDDA679}"/>
              </a:ext>
            </a:extLst>
          </p:cNvPr>
          <p:cNvSpPr txBox="1"/>
          <p:nvPr/>
        </p:nvSpPr>
        <p:spPr>
          <a:xfrm>
            <a:off x="487317" y="5524714"/>
            <a:ext cx="11217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70C0"/>
                </a:solidFill>
              </a:rPr>
              <a:t>SP</a:t>
            </a:r>
            <a:r>
              <a:rPr lang="el-GR" sz="3200" b="1" dirty="0">
                <a:solidFill>
                  <a:srgbClr val="0070C0"/>
                </a:solidFill>
              </a:rPr>
              <a:t>β</a:t>
            </a:r>
            <a:r>
              <a:rPr lang="de-DE" sz="3200" b="1" dirty="0">
                <a:solidFill>
                  <a:srgbClr val="0070C0"/>
                </a:solidFill>
              </a:rPr>
              <a:t> erlaubt die Synthese des antibiotisch wirksamen </a:t>
            </a:r>
            <a:r>
              <a:rPr lang="de-DE" sz="3200" b="1" dirty="0" err="1">
                <a:solidFill>
                  <a:srgbClr val="0070C0"/>
                </a:solidFill>
              </a:rPr>
              <a:t>Sublancins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0D73FBFE-14F8-A24C-7FD7-8DC789ED4F09}"/>
              </a:ext>
            </a:extLst>
          </p:cNvPr>
          <p:cNvSpPr txBox="1"/>
          <p:nvPr/>
        </p:nvSpPr>
        <p:spPr>
          <a:xfrm>
            <a:off x="3342461" y="1385320"/>
            <a:ext cx="1509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/>
              <a:t>B. subtilis</a:t>
            </a:r>
            <a:r>
              <a:rPr lang="de-DE" b="1" dirty="0"/>
              <a:t> 168</a:t>
            </a:r>
          </a:p>
        </p:txBody>
      </p:sp>
    </p:spTree>
    <p:extLst>
      <p:ext uri="{BB962C8B-B14F-4D97-AF65-F5344CB8AC3E}">
        <p14:creationId xmlns:p14="http://schemas.microsoft.com/office/powerpoint/2010/main" val="1182381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AC2A41B-E0D8-12CC-CB11-746CF7DBFB5B}"/>
              </a:ext>
            </a:extLst>
          </p:cNvPr>
          <p:cNvSpPr/>
          <p:nvPr/>
        </p:nvSpPr>
        <p:spPr>
          <a:xfrm>
            <a:off x="0" y="6258266"/>
            <a:ext cx="12192000" cy="599734"/>
          </a:xfrm>
          <a:prstGeom prst="rect">
            <a:avLst/>
          </a:prstGeom>
          <a:solidFill>
            <a:srgbClr val="4B904F"/>
          </a:solidFill>
          <a:ln>
            <a:solidFill>
              <a:srgbClr val="4B9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5626CB-8D7E-E842-959E-B6B44BEB9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42" b="31495"/>
          <a:stretch/>
        </p:blipFill>
        <p:spPr>
          <a:xfrm>
            <a:off x="9795641" y="6258266"/>
            <a:ext cx="2396359" cy="59973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2C52881-FBB2-D38F-F155-BFF65B10FD7B}"/>
              </a:ext>
            </a:extLst>
          </p:cNvPr>
          <p:cNvSpPr txBox="1"/>
          <p:nvPr/>
        </p:nvSpPr>
        <p:spPr>
          <a:xfrm>
            <a:off x="82700" y="5519571"/>
            <a:ext cx="12026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i="1" dirty="0">
                <a:solidFill>
                  <a:srgbClr val="0070C0"/>
                </a:solidFill>
              </a:rPr>
              <a:t>B. subtilis </a:t>
            </a:r>
            <a:r>
              <a:rPr lang="de-DE" sz="3200" b="1" dirty="0">
                <a:solidFill>
                  <a:srgbClr val="0070C0"/>
                </a:solidFill>
              </a:rPr>
              <a:t>ist ein Modellsystem für die Herstellung von Minimalzellen</a:t>
            </a:r>
            <a:endParaRPr lang="de-DE" sz="3200" b="1" i="1" dirty="0">
              <a:solidFill>
                <a:srgbClr val="0070C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4E5D057-A931-812A-E240-52C948FB9D5E}"/>
              </a:ext>
            </a:extLst>
          </p:cNvPr>
          <p:cNvSpPr txBox="1"/>
          <p:nvPr/>
        </p:nvSpPr>
        <p:spPr>
          <a:xfrm>
            <a:off x="1179308" y="388164"/>
            <a:ext cx="98333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200" b="1" i="1" dirty="0">
                <a:solidFill>
                  <a:srgbClr val="0070C0"/>
                </a:solidFill>
              </a:rPr>
              <a:t>Bacillus subtilis </a:t>
            </a:r>
            <a:r>
              <a:rPr lang="de-DE" sz="4200" b="1" dirty="0">
                <a:solidFill>
                  <a:srgbClr val="0070C0"/>
                </a:solidFill>
              </a:rPr>
              <a:t>in Forschung &amp; Anwendung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5634DAF-7E44-B403-A702-B0D858DC335C}"/>
              </a:ext>
            </a:extLst>
          </p:cNvPr>
          <p:cNvSpPr txBox="1"/>
          <p:nvPr/>
        </p:nvSpPr>
        <p:spPr>
          <a:xfrm>
            <a:off x="100739" y="6404244"/>
            <a:ext cx="3223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Reuß </a:t>
            </a:r>
            <a:r>
              <a:rPr lang="de-DE" sz="1400" i="1" dirty="0">
                <a:solidFill>
                  <a:schemeClr val="bg1"/>
                </a:solidFill>
              </a:rPr>
              <a:t>et al</a:t>
            </a:r>
            <a:r>
              <a:rPr lang="de-DE" sz="1400" dirty="0">
                <a:solidFill>
                  <a:schemeClr val="bg1"/>
                </a:solidFill>
              </a:rPr>
              <a:t>. 2017 </a:t>
            </a:r>
            <a:r>
              <a:rPr lang="de-DE" sz="1400" i="1" dirty="0">
                <a:solidFill>
                  <a:schemeClr val="bg1"/>
                </a:solidFill>
              </a:rPr>
              <a:t>Genome Res</a:t>
            </a:r>
            <a:r>
              <a:rPr lang="de-DE" sz="1400" dirty="0">
                <a:solidFill>
                  <a:schemeClr val="bg1"/>
                </a:solidFill>
              </a:rPr>
              <a:t> 27: 289-299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411330D-D31C-201C-94ED-CDC7DEB2B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26828"/>
            <a:ext cx="7772400" cy="4392743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187A7F8B-3E4E-8637-8A1C-AABD8F5AB36E}"/>
              </a:ext>
            </a:extLst>
          </p:cNvPr>
          <p:cNvSpPr/>
          <p:nvPr/>
        </p:nvSpPr>
        <p:spPr>
          <a:xfrm>
            <a:off x="3742660" y="2971800"/>
            <a:ext cx="786809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543B046-E038-9AE2-7FDF-875E273C135D}"/>
              </a:ext>
            </a:extLst>
          </p:cNvPr>
          <p:cNvSpPr txBox="1"/>
          <p:nvPr/>
        </p:nvSpPr>
        <p:spPr>
          <a:xfrm>
            <a:off x="3753293" y="2909299"/>
            <a:ext cx="8883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2165D2"/>
                </a:solidFill>
              </a:rPr>
              <a:t>∆8%</a:t>
            </a:r>
          </a:p>
          <a:p>
            <a:r>
              <a:rPr lang="de-DE" b="1" dirty="0">
                <a:solidFill>
                  <a:srgbClr val="00B340"/>
                </a:solidFill>
              </a:rPr>
              <a:t>∆31%</a:t>
            </a:r>
          </a:p>
          <a:p>
            <a:r>
              <a:rPr lang="de-DE" b="1" dirty="0">
                <a:solidFill>
                  <a:srgbClr val="FF9300"/>
                </a:solidFill>
              </a:rPr>
              <a:t>∆34,6%</a:t>
            </a:r>
          </a:p>
          <a:p>
            <a:r>
              <a:rPr lang="de-DE" b="1" dirty="0">
                <a:solidFill>
                  <a:srgbClr val="EF1E00"/>
                </a:solidFill>
              </a:rPr>
              <a:t>∆36,5%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748299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AC2A41B-E0D8-12CC-CB11-746CF7DBFB5B}"/>
              </a:ext>
            </a:extLst>
          </p:cNvPr>
          <p:cNvSpPr/>
          <p:nvPr/>
        </p:nvSpPr>
        <p:spPr>
          <a:xfrm>
            <a:off x="0" y="6258266"/>
            <a:ext cx="12192000" cy="599734"/>
          </a:xfrm>
          <a:prstGeom prst="rect">
            <a:avLst/>
          </a:prstGeom>
          <a:solidFill>
            <a:srgbClr val="4B904F"/>
          </a:solidFill>
          <a:ln>
            <a:solidFill>
              <a:srgbClr val="4B9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5626CB-8D7E-E842-959E-B6B44BEB9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42" b="31495"/>
          <a:stretch/>
        </p:blipFill>
        <p:spPr>
          <a:xfrm>
            <a:off x="9795641" y="6258266"/>
            <a:ext cx="2396359" cy="59973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2C52881-FBB2-D38F-F155-BFF65B10FD7B}"/>
              </a:ext>
            </a:extLst>
          </p:cNvPr>
          <p:cNvSpPr txBox="1"/>
          <p:nvPr/>
        </p:nvSpPr>
        <p:spPr>
          <a:xfrm>
            <a:off x="2248729" y="5087681"/>
            <a:ext cx="76945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70C0"/>
                </a:solidFill>
              </a:rPr>
              <a:t>Das japanische Lebensmittel </a:t>
            </a:r>
            <a:r>
              <a:rPr lang="de-DE" sz="3200" b="1" dirty="0" err="1">
                <a:solidFill>
                  <a:srgbClr val="0070C0"/>
                </a:solidFill>
              </a:rPr>
              <a:t>Nattō</a:t>
            </a:r>
            <a:r>
              <a:rPr lang="de-DE" sz="3200" b="1" dirty="0">
                <a:solidFill>
                  <a:srgbClr val="0070C0"/>
                </a:solidFill>
              </a:rPr>
              <a:t> wird mit </a:t>
            </a:r>
          </a:p>
          <a:p>
            <a:pPr algn="ctr"/>
            <a:r>
              <a:rPr lang="de-DE" sz="3200" b="1" i="1" dirty="0">
                <a:solidFill>
                  <a:srgbClr val="0070C0"/>
                </a:solidFill>
              </a:rPr>
              <a:t>B. subtilis </a:t>
            </a:r>
            <a:r>
              <a:rPr lang="de-DE" sz="3200" b="1" dirty="0" err="1">
                <a:solidFill>
                  <a:srgbClr val="0070C0"/>
                </a:solidFill>
              </a:rPr>
              <a:t>ssp</a:t>
            </a:r>
            <a:r>
              <a:rPr lang="de-DE" sz="3200" b="1" dirty="0">
                <a:solidFill>
                  <a:srgbClr val="0070C0"/>
                </a:solidFill>
              </a:rPr>
              <a:t>. </a:t>
            </a:r>
            <a:r>
              <a:rPr lang="de-DE" sz="3200" b="1" i="1" dirty="0" err="1">
                <a:solidFill>
                  <a:srgbClr val="0070C0"/>
                </a:solidFill>
              </a:rPr>
              <a:t>natto</a:t>
            </a:r>
            <a:r>
              <a:rPr lang="de-DE" sz="3200" b="1" i="1" dirty="0">
                <a:solidFill>
                  <a:srgbClr val="0070C0"/>
                </a:solidFill>
              </a:rPr>
              <a:t> </a:t>
            </a:r>
            <a:r>
              <a:rPr lang="de-DE" sz="3200" b="1" dirty="0">
                <a:solidFill>
                  <a:srgbClr val="0070C0"/>
                </a:solidFill>
              </a:rPr>
              <a:t>hergestellt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6008F980-B674-7439-F4B6-F565196B424B}"/>
              </a:ext>
            </a:extLst>
          </p:cNvPr>
          <p:cNvGrpSpPr/>
          <p:nvPr/>
        </p:nvGrpSpPr>
        <p:grpSpPr>
          <a:xfrm>
            <a:off x="1117059" y="1388317"/>
            <a:ext cx="9957882" cy="3439181"/>
            <a:chOff x="938635" y="1388317"/>
            <a:chExt cx="9957882" cy="3439181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F727045F-5BE7-22AB-F549-25BD44234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83972" y="1421937"/>
              <a:ext cx="3412545" cy="3405561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9931B79-B326-490E-2328-503320DC7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0081" y="1421938"/>
              <a:ext cx="2554170" cy="340556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03270708-8BD0-6A47-8C5B-EF2CA7BB0F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459" r="15424"/>
            <a:stretch/>
          </p:blipFill>
          <p:spPr>
            <a:xfrm>
              <a:off x="938635" y="1421937"/>
              <a:ext cx="3412546" cy="3405561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360425BC-CCD8-61A8-9A69-D8499CA82F42}"/>
                </a:ext>
              </a:extLst>
            </p:cNvPr>
            <p:cNvSpPr txBox="1"/>
            <p:nvPr/>
          </p:nvSpPr>
          <p:spPr>
            <a:xfrm>
              <a:off x="5457040" y="1388317"/>
              <a:ext cx="9202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400" b="1" dirty="0" err="1">
                  <a:solidFill>
                    <a:schemeClr val="bg1"/>
                  </a:solidFill>
                </a:rPr>
                <a:t>Nattō</a:t>
              </a:r>
              <a:endParaRPr lang="de-DE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5B2A190B-4EE0-6116-12D0-E20DB359559A}"/>
              </a:ext>
            </a:extLst>
          </p:cNvPr>
          <p:cNvSpPr txBox="1"/>
          <p:nvPr/>
        </p:nvSpPr>
        <p:spPr>
          <a:xfrm>
            <a:off x="1179308" y="388164"/>
            <a:ext cx="98333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200" b="1" i="1" dirty="0">
                <a:solidFill>
                  <a:srgbClr val="0070C0"/>
                </a:solidFill>
              </a:rPr>
              <a:t>Bacillus subtilis </a:t>
            </a:r>
            <a:r>
              <a:rPr lang="de-DE" sz="4200" b="1" dirty="0">
                <a:solidFill>
                  <a:srgbClr val="0070C0"/>
                </a:solidFill>
              </a:rPr>
              <a:t>in Forschung &amp; Anwendung</a:t>
            </a:r>
          </a:p>
        </p:txBody>
      </p:sp>
    </p:spTree>
    <p:extLst>
      <p:ext uri="{BB962C8B-B14F-4D97-AF65-F5344CB8AC3E}">
        <p14:creationId xmlns:p14="http://schemas.microsoft.com/office/powerpoint/2010/main" val="181836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AC2A41B-E0D8-12CC-CB11-746CF7DBFB5B}"/>
              </a:ext>
            </a:extLst>
          </p:cNvPr>
          <p:cNvSpPr/>
          <p:nvPr/>
        </p:nvSpPr>
        <p:spPr>
          <a:xfrm>
            <a:off x="0" y="6258266"/>
            <a:ext cx="12192000" cy="599734"/>
          </a:xfrm>
          <a:prstGeom prst="rect">
            <a:avLst/>
          </a:prstGeom>
          <a:solidFill>
            <a:srgbClr val="4B904F"/>
          </a:solidFill>
          <a:ln>
            <a:solidFill>
              <a:srgbClr val="4B9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5626CB-8D7E-E842-959E-B6B44BEB9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42" b="31495"/>
          <a:stretch/>
        </p:blipFill>
        <p:spPr>
          <a:xfrm>
            <a:off x="9795641" y="6258266"/>
            <a:ext cx="2396359" cy="59973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B2A190B-4EE0-6116-12D0-E20DB359559A}"/>
              </a:ext>
            </a:extLst>
          </p:cNvPr>
          <p:cNvSpPr txBox="1"/>
          <p:nvPr/>
        </p:nvSpPr>
        <p:spPr>
          <a:xfrm>
            <a:off x="1179308" y="388164"/>
            <a:ext cx="98333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200" b="1" i="1" dirty="0">
                <a:solidFill>
                  <a:srgbClr val="0070C0"/>
                </a:solidFill>
              </a:rPr>
              <a:t>Bacillus subtilis </a:t>
            </a:r>
            <a:r>
              <a:rPr lang="de-DE" sz="4200" b="1" dirty="0">
                <a:solidFill>
                  <a:srgbClr val="0070C0"/>
                </a:solidFill>
              </a:rPr>
              <a:t>in Forschung &amp; Anwendung</a:t>
            </a:r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5DFB68A5-E29E-548E-076C-A34D7DDDA679}"/>
              </a:ext>
            </a:extLst>
          </p:cNvPr>
          <p:cNvSpPr txBox="1"/>
          <p:nvPr/>
        </p:nvSpPr>
        <p:spPr>
          <a:xfrm>
            <a:off x="1434372" y="5098454"/>
            <a:ext cx="93232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i="1" dirty="0">
                <a:solidFill>
                  <a:srgbClr val="0070C0"/>
                </a:solidFill>
              </a:rPr>
              <a:t>B. subtilis </a:t>
            </a:r>
            <a:r>
              <a:rPr lang="de-DE" sz="3200" b="1" dirty="0">
                <a:solidFill>
                  <a:srgbClr val="0070C0"/>
                </a:solidFill>
              </a:rPr>
              <a:t>verdrängt unerwünschte Mikroben auf den </a:t>
            </a:r>
          </a:p>
          <a:p>
            <a:pPr algn="ctr"/>
            <a:r>
              <a:rPr lang="de-DE" sz="3200" b="1" dirty="0">
                <a:solidFill>
                  <a:srgbClr val="0070C0"/>
                </a:solidFill>
              </a:rPr>
              <a:t>Autobahnraststätten</a:t>
            </a:r>
          </a:p>
        </p:txBody>
      </p:sp>
      <p:pic>
        <p:nvPicPr>
          <p:cNvPr id="3" name="Bild 11" descr="Sanifair I.jpg">
            <a:extLst>
              <a:ext uri="{FF2B5EF4-FFF2-40B4-BE49-F238E27FC236}">
                <a16:creationId xmlns:a16="http://schemas.microsoft.com/office/drawing/2014/main" id="{4CA3092A-5B38-FE5A-35D8-4BFAF12C4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619" y="1785945"/>
            <a:ext cx="1899697" cy="2532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Bild 12" descr="Sanifair II.jpg">
            <a:extLst>
              <a:ext uri="{FF2B5EF4-FFF2-40B4-BE49-F238E27FC236}">
                <a16:creationId xmlns:a16="http://schemas.microsoft.com/office/drawing/2014/main" id="{F72C2A2B-CEDB-9262-F4A7-C824663DC8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9"/>
          <a:stretch/>
        </p:blipFill>
        <p:spPr>
          <a:xfrm>
            <a:off x="8199706" y="1785945"/>
            <a:ext cx="1899696" cy="2527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Bild 13" descr="Sanifair III.jpg">
            <a:extLst>
              <a:ext uri="{FF2B5EF4-FFF2-40B4-BE49-F238E27FC236}">
                <a16:creationId xmlns:a16="http://schemas.microsoft.com/office/drawing/2014/main" id="{EAA5C63D-197F-31F6-2146-7FC847DB25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9" r="4958"/>
          <a:stretch/>
        </p:blipFill>
        <p:spPr>
          <a:xfrm>
            <a:off x="4156742" y="1785945"/>
            <a:ext cx="3878516" cy="2532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AE7D761-4C40-503F-3734-0C62774FA6DA}"/>
              </a:ext>
            </a:extLst>
          </p:cNvPr>
          <p:cNvSpPr txBox="1"/>
          <p:nvPr/>
        </p:nvSpPr>
        <p:spPr>
          <a:xfrm>
            <a:off x="5057330" y="4445075"/>
            <a:ext cx="208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tx2">
                    <a:lumMod val="75000"/>
                  </a:schemeClr>
                </a:solidFill>
              </a:rPr>
              <a:t>www.noblebio.com</a:t>
            </a:r>
            <a:endParaRPr lang="de-DE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387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AC2A41B-E0D8-12CC-CB11-746CF7DBFB5B}"/>
              </a:ext>
            </a:extLst>
          </p:cNvPr>
          <p:cNvSpPr/>
          <p:nvPr/>
        </p:nvSpPr>
        <p:spPr>
          <a:xfrm>
            <a:off x="0" y="6258266"/>
            <a:ext cx="12192000" cy="599734"/>
          </a:xfrm>
          <a:prstGeom prst="rect">
            <a:avLst/>
          </a:prstGeom>
          <a:solidFill>
            <a:srgbClr val="4B904F"/>
          </a:solidFill>
          <a:ln>
            <a:solidFill>
              <a:srgbClr val="4B9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5626CB-8D7E-E842-959E-B6B44BEB9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42" b="31495"/>
          <a:stretch/>
        </p:blipFill>
        <p:spPr>
          <a:xfrm>
            <a:off x="9795641" y="6258266"/>
            <a:ext cx="2396359" cy="59973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90609FC-D0B2-CB8D-46E9-F57FCC3255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0"/>
          <a:stretch/>
        </p:blipFill>
        <p:spPr bwMode="auto">
          <a:xfrm>
            <a:off x="2652259" y="1602464"/>
            <a:ext cx="6887481" cy="2840648"/>
          </a:xfrm>
          <a:prstGeom prst="rect">
            <a:avLst/>
          </a:prstGeom>
          <a:noFill/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6238563-034D-0238-4029-35854414CD34}"/>
              </a:ext>
            </a:extLst>
          </p:cNvPr>
          <p:cNvSpPr txBox="1"/>
          <p:nvPr/>
        </p:nvSpPr>
        <p:spPr>
          <a:xfrm>
            <a:off x="100739" y="6404244"/>
            <a:ext cx="3172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bg1"/>
                </a:solidFill>
              </a:rPr>
              <a:t>Stülke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i="1" dirty="0">
                <a:solidFill>
                  <a:schemeClr val="bg1"/>
                </a:solidFill>
              </a:rPr>
              <a:t>et al</a:t>
            </a:r>
            <a:r>
              <a:rPr lang="de-DE" sz="1400" dirty="0">
                <a:solidFill>
                  <a:schemeClr val="bg1"/>
                </a:solidFill>
              </a:rPr>
              <a:t>. 2023 </a:t>
            </a:r>
            <a:r>
              <a:rPr lang="de-DE" sz="1400" i="1" dirty="0">
                <a:solidFill>
                  <a:schemeClr val="bg1"/>
                </a:solidFill>
              </a:rPr>
              <a:t>J </a:t>
            </a:r>
            <a:r>
              <a:rPr lang="de-DE" sz="1400" i="1" dirty="0" err="1">
                <a:solidFill>
                  <a:schemeClr val="bg1"/>
                </a:solidFill>
              </a:rPr>
              <a:t>Bacteriol</a:t>
            </a:r>
            <a:r>
              <a:rPr lang="de-DE" sz="1400" dirty="0">
                <a:solidFill>
                  <a:schemeClr val="bg1"/>
                </a:solidFill>
              </a:rPr>
              <a:t> 4: e0010223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E3DD380-94A3-E567-417C-B40DEB13E618}"/>
              </a:ext>
            </a:extLst>
          </p:cNvPr>
          <p:cNvSpPr txBox="1"/>
          <p:nvPr/>
        </p:nvSpPr>
        <p:spPr>
          <a:xfrm>
            <a:off x="1204404" y="5098454"/>
            <a:ext cx="97831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i="1" dirty="0">
                <a:solidFill>
                  <a:srgbClr val="0070C0"/>
                </a:solidFill>
              </a:rPr>
              <a:t>B. subtilis </a:t>
            </a:r>
            <a:r>
              <a:rPr lang="de-DE" sz="3200" b="1" dirty="0">
                <a:solidFill>
                  <a:srgbClr val="0070C0"/>
                </a:solidFill>
              </a:rPr>
              <a:t>DSM 32315 verschließt Lücken im Beton durch</a:t>
            </a:r>
          </a:p>
          <a:p>
            <a:pPr algn="ctr"/>
            <a:r>
              <a:rPr lang="de-DE" sz="3200" b="1" dirty="0">
                <a:solidFill>
                  <a:srgbClr val="0070C0"/>
                </a:solidFill>
              </a:rPr>
              <a:t>die Bildung von CaCO</a:t>
            </a:r>
            <a:r>
              <a:rPr lang="de-DE" sz="3200" b="1" baseline="-25000" dirty="0">
                <a:solidFill>
                  <a:srgbClr val="0070C0"/>
                </a:solidFill>
              </a:rPr>
              <a:t>3</a:t>
            </a:r>
            <a:endParaRPr lang="de-DE" sz="3200" b="1" dirty="0">
              <a:solidFill>
                <a:srgbClr val="0070C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A6D3984-5DAF-1BA7-725D-2D0B350B9121}"/>
              </a:ext>
            </a:extLst>
          </p:cNvPr>
          <p:cNvSpPr txBox="1"/>
          <p:nvPr/>
        </p:nvSpPr>
        <p:spPr>
          <a:xfrm>
            <a:off x="3980163" y="4443112"/>
            <a:ext cx="82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Vorher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1488BCA-6753-AFEB-B14E-51604A000D23}"/>
              </a:ext>
            </a:extLst>
          </p:cNvPr>
          <p:cNvSpPr txBox="1"/>
          <p:nvPr/>
        </p:nvSpPr>
        <p:spPr>
          <a:xfrm>
            <a:off x="7308259" y="4443112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Nachher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021A8A9-4A2E-5777-52E8-74CE059AD7C0}"/>
              </a:ext>
            </a:extLst>
          </p:cNvPr>
          <p:cNvSpPr txBox="1"/>
          <p:nvPr/>
        </p:nvSpPr>
        <p:spPr>
          <a:xfrm>
            <a:off x="1179308" y="388164"/>
            <a:ext cx="98333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200" b="1" i="1" dirty="0">
                <a:solidFill>
                  <a:srgbClr val="0070C0"/>
                </a:solidFill>
              </a:rPr>
              <a:t>Bacillus subtilis </a:t>
            </a:r>
            <a:r>
              <a:rPr lang="de-DE" sz="4200" b="1" dirty="0">
                <a:solidFill>
                  <a:srgbClr val="0070C0"/>
                </a:solidFill>
              </a:rPr>
              <a:t>in Forschung &amp; Anwendung</a:t>
            </a:r>
          </a:p>
        </p:txBody>
      </p:sp>
    </p:spTree>
    <p:extLst>
      <p:ext uri="{BB962C8B-B14F-4D97-AF65-F5344CB8AC3E}">
        <p14:creationId xmlns:p14="http://schemas.microsoft.com/office/powerpoint/2010/main" val="1213852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9AD6322-66F3-2F91-2909-08D9895B0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391" y="-1"/>
            <a:ext cx="9079218" cy="6337533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AC2A41B-E0D8-12CC-CB11-746CF7DBFB5B}"/>
              </a:ext>
            </a:extLst>
          </p:cNvPr>
          <p:cNvSpPr/>
          <p:nvPr/>
        </p:nvSpPr>
        <p:spPr>
          <a:xfrm>
            <a:off x="0" y="6258266"/>
            <a:ext cx="12192000" cy="599734"/>
          </a:xfrm>
          <a:prstGeom prst="rect">
            <a:avLst/>
          </a:prstGeom>
          <a:solidFill>
            <a:srgbClr val="4B904F"/>
          </a:solidFill>
          <a:ln>
            <a:solidFill>
              <a:srgbClr val="4B9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5626CB-8D7E-E842-959E-B6B44BEB9B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942" b="31495"/>
          <a:stretch/>
        </p:blipFill>
        <p:spPr>
          <a:xfrm>
            <a:off x="9795641" y="6258266"/>
            <a:ext cx="2396359" cy="59973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F7E0381-A7A7-C526-D2B5-0043EDF255D5}"/>
              </a:ext>
            </a:extLst>
          </p:cNvPr>
          <p:cNvSpPr txBox="1"/>
          <p:nvPr/>
        </p:nvSpPr>
        <p:spPr>
          <a:xfrm>
            <a:off x="108487" y="6303665"/>
            <a:ext cx="3717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chemeClr val="bg1"/>
                </a:solidFill>
              </a:rPr>
              <a:t>www.mikrobe</a:t>
            </a:r>
            <a:r>
              <a:rPr lang="de-DE" sz="2400" dirty="0">
                <a:solidFill>
                  <a:schemeClr val="bg1"/>
                </a:solidFill>
              </a:rPr>
              <a:t>-des-</a:t>
            </a:r>
            <a:r>
              <a:rPr lang="de-DE" sz="2400" dirty="0" err="1">
                <a:solidFill>
                  <a:schemeClr val="bg1"/>
                </a:solidFill>
              </a:rPr>
              <a:t>jahres.de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CAA251D-58EE-5AF2-A5EE-A42979B239F2}"/>
              </a:ext>
            </a:extLst>
          </p:cNvPr>
          <p:cNvSpPr txBox="1"/>
          <p:nvPr/>
        </p:nvSpPr>
        <p:spPr>
          <a:xfrm>
            <a:off x="5561308" y="6327300"/>
            <a:ext cx="1959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chemeClr val="bg1"/>
                </a:solidFill>
              </a:rPr>
              <a:t>www.vaam.de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965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AC2A41B-E0D8-12CC-CB11-746CF7DBFB5B}"/>
              </a:ext>
            </a:extLst>
          </p:cNvPr>
          <p:cNvSpPr/>
          <p:nvPr/>
        </p:nvSpPr>
        <p:spPr>
          <a:xfrm>
            <a:off x="0" y="6258266"/>
            <a:ext cx="12192000" cy="599734"/>
          </a:xfrm>
          <a:prstGeom prst="rect">
            <a:avLst/>
          </a:prstGeom>
          <a:solidFill>
            <a:srgbClr val="4B904F"/>
          </a:solidFill>
          <a:ln>
            <a:solidFill>
              <a:srgbClr val="4B9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5626CB-8D7E-E842-959E-B6B44BEB9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42" b="31495"/>
          <a:stretch/>
        </p:blipFill>
        <p:spPr>
          <a:xfrm>
            <a:off x="9795641" y="6258266"/>
            <a:ext cx="2396359" cy="59973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F7E0381-A7A7-C526-D2B5-0043EDF255D5}"/>
              </a:ext>
            </a:extLst>
          </p:cNvPr>
          <p:cNvSpPr txBox="1"/>
          <p:nvPr/>
        </p:nvSpPr>
        <p:spPr>
          <a:xfrm>
            <a:off x="108487" y="6303665"/>
            <a:ext cx="3717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chemeClr val="bg1"/>
                </a:solidFill>
              </a:rPr>
              <a:t>www.mikrobe</a:t>
            </a:r>
            <a:r>
              <a:rPr lang="de-DE" sz="2400" dirty="0">
                <a:solidFill>
                  <a:schemeClr val="bg1"/>
                </a:solidFill>
              </a:rPr>
              <a:t>-des-</a:t>
            </a:r>
            <a:r>
              <a:rPr lang="de-DE" sz="2400" dirty="0" err="1">
                <a:solidFill>
                  <a:schemeClr val="bg1"/>
                </a:solidFill>
              </a:rPr>
              <a:t>jahres.de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CAA251D-58EE-5AF2-A5EE-A42979B239F2}"/>
              </a:ext>
            </a:extLst>
          </p:cNvPr>
          <p:cNvSpPr txBox="1"/>
          <p:nvPr/>
        </p:nvSpPr>
        <p:spPr>
          <a:xfrm>
            <a:off x="5561308" y="6327300"/>
            <a:ext cx="1959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chemeClr val="bg1"/>
                </a:solidFill>
              </a:rPr>
              <a:t>www.vaam.de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7CFE248-675D-4DD3-8693-71DBB076EA2D}"/>
              </a:ext>
            </a:extLst>
          </p:cNvPr>
          <p:cNvSpPr/>
          <p:nvPr/>
        </p:nvSpPr>
        <p:spPr>
          <a:xfrm>
            <a:off x="711200" y="612845"/>
            <a:ext cx="11003280" cy="69249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2000" b="1" dirty="0">
                <a:solidFill>
                  <a:srgbClr val="00B340"/>
                </a:solidFill>
              </a:rPr>
              <a:t>Die Vereinigung für Allgemeine und Angewandte Mikrobiologie (VAAM) </a:t>
            </a:r>
            <a:r>
              <a:rPr lang="de-DE" sz="2000" dirty="0">
                <a:solidFill>
                  <a:srgbClr val="000000"/>
                </a:solidFill>
              </a:rPr>
              <a:t>vertritt über 3400 mikrobiologisch orientierte Wissenschaftlerinnen und Wissenschaftler aus Forschung und Industrie. Seit</a:t>
            </a:r>
            <a:r>
              <a:rPr lang="de-DE" sz="2000" dirty="0"/>
              <a:t> zehn Jahren wählt die VAAM die Mikrobe des Jahres, um auf die Vielfalt der mikrobiologischen Welt aufmerksam zu machen. Alle Informationen sind auch auf Englisch verfügbar unter </a:t>
            </a:r>
            <a:r>
              <a:rPr lang="de-DE" sz="2000" b="1" dirty="0"/>
              <a:t>https://microbeoftheyear.org/. </a:t>
            </a:r>
            <a:endParaRPr lang="de-DE" sz="2000" b="1" dirty="0">
              <a:cs typeface="Calibri"/>
            </a:endParaRPr>
          </a:p>
          <a:p>
            <a:endParaRPr lang="de-DE" sz="2000" b="1" dirty="0">
              <a:solidFill>
                <a:srgbClr val="00B050"/>
              </a:solidFill>
              <a:cs typeface="Calibri"/>
            </a:endParaRPr>
          </a:p>
          <a:p>
            <a:r>
              <a:rPr lang="de-DE" sz="2400" b="1" dirty="0">
                <a:solidFill>
                  <a:srgbClr val="00B050"/>
                </a:solidFill>
              </a:rPr>
              <a:t>Werde Mitglied in der VAAM und profitiere von den Vorteilen einer Mitgliedschaft:</a:t>
            </a:r>
            <a:br>
              <a:rPr lang="de-DE" sz="2400" b="1" dirty="0">
                <a:solidFill>
                  <a:srgbClr val="00B050"/>
                </a:solidFill>
              </a:rPr>
            </a:br>
            <a:endParaRPr lang="de-DE" sz="2000" b="1">
              <a:solidFill>
                <a:srgbClr val="00B050"/>
              </a:solidFill>
              <a:cs typeface="Calibri"/>
            </a:endParaRPr>
          </a:p>
          <a:p>
            <a:pPr marL="342900" indent="-342900">
              <a:buFont typeface="Wingdings"/>
              <a:buChar char="§"/>
            </a:pPr>
            <a:r>
              <a:rPr lang="de-DE" sz="2000" dirty="0">
                <a:cs typeface="Calibri" panose="020F0502020204030204"/>
              </a:rPr>
              <a:t>Starke </a:t>
            </a:r>
            <a:r>
              <a:rPr lang="de-DE" sz="2000" b="1" dirty="0">
                <a:cs typeface="Calibri" panose="020F0502020204030204"/>
              </a:rPr>
              <a:t>Netzwerke</a:t>
            </a:r>
            <a:r>
              <a:rPr lang="de-DE" sz="2000" dirty="0">
                <a:cs typeface="Calibri" panose="020F0502020204030204"/>
              </a:rPr>
              <a:t> in Industrie und Wissenschaft </a:t>
            </a:r>
            <a:br>
              <a:rPr lang="de-DE" sz="2000" dirty="0">
                <a:cs typeface="Calibri" panose="020F0502020204030204"/>
              </a:rPr>
            </a:br>
            <a:endParaRPr lang="de-DE" sz="2000">
              <a:cs typeface="Calibri" panose="020F0502020204030204"/>
            </a:endParaRPr>
          </a:p>
          <a:p>
            <a:pPr marL="342900" indent="-342900">
              <a:buFont typeface="Wingdings"/>
              <a:buChar char="§"/>
            </a:pPr>
            <a:r>
              <a:rPr lang="de-DE" sz="2000" b="1" dirty="0">
                <a:cs typeface="Calibri" panose="020F0502020204030204"/>
              </a:rPr>
              <a:t>Nachwuchsförderung:</a:t>
            </a:r>
            <a:r>
              <a:rPr lang="de-DE" sz="2000" dirty="0">
                <a:cs typeface="Calibri" panose="020F0502020204030204"/>
              </a:rPr>
              <a:t> Promotions- und </a:t>
            </a:r>
            <a:r>
              <a:rPr lang="de-DE" sz="2000" err="1">
                <a:cs typeface="Calibri" panose="020F0502020204030204"/>
              </a:rPr>
              <a:t>Posterpreise</a:t>
            </a:r>
            <a:r>
              <a:rPr lang="de-DE" sz="2000" dirty="0">
                <a:cs typeface="Calibri" panose="020F0502020204030204"/>
              </a:rPr>
              <a:t>, </a:t>
            </a:r>
            <a:r>
              <a:rPr lang="de-DE" sz="2000" err="1">
                <a:cs typeface="Calibri" panose="020F0502020204030204"/>
              </a:rPr>
              <a:t>VAA</a:t>
            </a:r>
            <a:r>
              <a:rPr lang="de-DE" sz="2000" i="1" err="1">
                <a:cs typeface="Calibri" panose="020F0502020204030204"/>
              </a:rPr>
              <a:t>Mentoring</a:t>
            </a:r>
            <a:r>
              <a:rPr lang="de-DE" sz="2000" dirty="0">
                <a:cs typeface="Calibri"/>
              </a:rPr>
              <a:t> für Promovierende und Postdocs</a:t>
            </a:r>
            <a:br>
              <a:rPr lang="de-DE" sz="2000" dirty="0">
                <a:cs typeface="Calibri"/>
              </a:rPr>
            </a:br>
            <a:endParaRPr lang="de-DE" sz="2000">
              <a:cs typeface="Calibri"/>
            </a:endParaRPr>
          </a:p>
          <a:p>
            <a:pPr marL="342900" indent="-342900">
              <a:buFont typeface="Wingdings"/>
              <a:buChar char="§"/>
            </a:pPr>
            <a:r>
              <a:rPr lang="de-DE" sz="2000" b="1" dirty="0">
                <a:cs typeface="Calibri" panose="020F0502020204030204"/>
              </a:rPr>
              <a:t>Reisekostenzuschüsse</a:t>
            </a:r>
            <a:r>
              <a:rPr lang="de-DE" sz="2000" dirty="0">
                <a:cs typeface="Calibri" panose="020F0502020204030204"/>
              </a:rPr>
              <a:t>, auch zu internationalen Tagungen und reduzierte Tagungsgebühren für die VAAM-Jahrestagung, Fachgruppensymposien und Veranstaltungen der GBM, DECHEMA und DGHM</a:t>
            </a:r>
            <a:br>
              <a:rPr lang="de-DE" sz="2000" dirty="0">
                <a:cs typeface="Calibri" panose="020F0502020204030204"/>
              </a:rPr>
            </a:br>
            <a:endParaRPr lang="de-DE" sz="2000" dirty="0">
              <a:cs typeface="Calibri" panose="020F0502020204030204"/>
            </a:endParaRPr>
          </a:p>
          <a:p>
            <a:pPr marL="342900" indent="-342900">
              <a:buFont typeface="Wingdings"/>
              <a:buChar char="§"/>
            </a:pPr>
            <a:r>
              <a:rPr lang="de-DE" sz="2000" dirty="0">
                <a:cs typeface="Calibri" panose="020F0502020204030204"/>
              </a:rPr>
              <a:t>Bezug der Mitgliederzeitschrift </a:t>
            </a:r>
            <a:r>
              <a:rPr lang="de-DE" sz="2000" b="1" dirty="0" err="1">
                <a:cs typeface="Calibri" panose="020F0502020204030204"/>
              </a:rPr>
              <a:t>BIOSpektrum</a:t>
            </a:r>
            <a:r>
              <a:rPr lang="de-DE" sz="2000" dirty="0">
                <a:cs typeface="Calibri" panose="020F0502020204030204"/>
              </a:rPr>
              <a:t> (7 Ausgaben/ Jahr)</a:t>
            </a:r>
            <a:endParaRPr lang="de-DE" sz="2000">
              <a:cs typeface="Calibri"/>
            </a:endParaRPr>
          </a:p>
          <a:p>
            <a:pPr marL="342900" indent="-342900">
              <a:buFont typeface="Wingdings"/>
              <a:buChar char="§"/>
            </a:pPr>
            <a:endParaRPr lang="de-DE" sz="2000" dirty="0">
              <a:cs typeface="Calibri" panose="020F0502020204030204"/>
            </a:endParaRPr>
          </a:p>
          <a:p>
            <a:pPr marL="342900" indent="-342900">
              <a:buFont typeface="Wingdings"/>
              <a:buChar char="§"/>
            </a:pPr>
            <a:endParaRPr lang="de-DE" sz="2000" dirty="0">
              <a:cs typeface="Calibri" panose="020F0502020204030204"/>
            </a:endParaRPr>
          </a:p>
          <a:p>
            <a:endParaRPr lang="de-DE" sz="2000" dirty="0">
              <a:cs typeface="Calibri" panose="020F0502020204030204"/>
            </a:endParaRPr>
          </a:p>
          <a:p>
            <a:endParaRPr lang="de-DE" sz="2000" dirty="0">
              <a:cs typeface="Calibri" panose="020F0502020204030204"/>
            </a:endParaRPr>
          </a:p>
          <a:p>
            <a:endParaRPr lang="de-DE" sz="20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7109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AC2A41B-E0D8-12CC-CB11-746CF7DBFB5B}"/>
              </a:ext>
            </a:extLst>
          </p:cNvPr>
          <p:cNvSpPr/>
          <p:nvPr/>
        </p:nvSpPr>
        <p:spPr>
          <a:xfrm>
            <a:off x="0" y="6258266"/>
            <a:ext cx="12192000" cy="599734"/>
          </a:xfrm>
          <a:prstGeom prst="rect">
            <a:avLst/>
          </a:prstGeom>
          <a:solidFill>
            <a:srgbClr val="4B904F"/>
          </a:solidFill>
          <a:ln>
            <a:solidFill>
              <a:srgbClr val="4B9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5626CB-8D7E-E842-959E-B6B44BEB9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42" b="31495"/>
          <a:stretch/>
        </p:blipFill>
        <p:spPr>
          <a:xfrm>
            <a:off x="9795641" y="6258266"/>
            <a:ext cx="2396359" cy="59973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67E7BB7-73A2-9A39-E42D-5AA3050DA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10" b="5796"/>
          <a:stretch/>
        </p:blipFill>
        <p:spPr>
          <a:xfrm>
            <a:off x="1962166" y="1773144"/>
            <a:ext cx="4035759" cy="3023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089360E-9070-AA0E-2BB2-EB059B060C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965" y="1772678"/>
            <a:ext cx="4035759" cy="3023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38B38E7-C76D-3463-C466-3DCC7591C023}"/>
              </a:ext>
            </a:extLst>
          </p:cNvPr>
          <p:cNvSpPr txBox="1"/>
          <p:nvPr/>
        </p:nvSpPr>
        <p:spPr>
          <a:xfrm>
            <a:off x="1285389" y="388164"/>
            <a:ext cx="96212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200" b="1" dirty="0">
                <a:solidFill>
                  <a:srgbClr val="0070C0"/>
                </a:solidFill>
              </a:rPr>
              <a:t>Mikrobe des Jahres 2023 – </a:t>
            </a:r>
            <a:r>
              <a:rPr lang="de-DE" sz="4200" b="1" i="1" dirty="0">
                <a:solidFill>
                  <a:srgbClr val="0070C0"/>
                </a:solidFill>
              </a:rPr>
              <a:t>Bacillus subtilis</a:t>
            </a:r>
            <a:endParaRPr lang="de-DE" sz="4200" b="1" dirty="0">
              <a:solidFill>
                <a:srgbClr val="0070C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9240935-B215-9F0B-9DBE-5D75834C06FF}"/>
              </a:ext>
            </a:extLst>
          </p:cNvPr>
          <p:cNvSpPr txBox="1"/>
          <p:nvPr/>
        </p:nvSpPr>
        <p:spPr>
          <a:xfrm>
            <a:off x="100739" y="6404244"/>
            <a:ext cx="2595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Bilder: Maike Eckert, Björn </a:t>
            </a:r>
            <a:r>
              <a:rPr lang="de-DE" sz="1400" dirty="0" err="1">
                <a:solidFill>
                  <a:schemeClr val="bg1"/>
                </a:solidFill>
              </a:rPr>
              <a:t>Richts</a:t>
            </a: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63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AC2A41B-E0D8-12CC-CB11-746CF7DBFB5B}"/>
              </a:ext>
            </a:extLst>
          </p:cNvPr>
          <p:cNvSpPr/>
          <p:nvPr/>
        </p:nvSpPr>
        <p:spPr>
          <a:xfrm>
            <a:off x="0" y="6258266"/>
            <a:ext cx="12192000" cy="599734"/>
          </a:xfrm>
          <a:prstGeom prst="rect">
            <a:avLst/>
          </a:prstGeom>
          <a:solidFill>
            <a:srgbClr val="4B904F"/>
          </a:solidFill>
          <a:ln>
            <a:solidFill>
              <a:srgbClr val="4B9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5626CB-8D7E-E842-959E-B6B44BEB9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42" b="31495"/>
          <a:stretch/>
        </p:blipFill>
        <p:spPr>
          <a:xfrm>
            <a:off x="9795641" y="6258266"/>
            <a:ext cx="2396359" cy="59973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6E8B8B2-F543-99B5-E84D-84E05A396E70}"/>
              </a:ext>
            </a:extLst>
          </p:cNvPr>
          <p:cNvSpPr txBox="1"/>
          <p:nvPr/>
        </p:nvSpPr>
        <p:spPr>
          <a:xfrm>
            <a:off x="1179308" y="388164"/>
            <a:ext cx="98333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200" b="1" i="1" dirty="0">
                <a:solidFill>
                  <a:srgbClr val="0070C0"/>
                </a:solidFill>
              </a:rPr>
              <a:t>Bacillus subtilis </a:t>
            </a:r>
            <a:r>
              <a:rPr lang="de-DE" sz="4200" b="1" dirty="0">
                <a:solidFill>
                  <a:srgbClr val="0070C0"/>
                </a:solidFill>
              </a:rPr>
              <a:t>in Forschung &amp; Anwendung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877BFA7-B5D3-C023-75AA-7A631DE956B2}"/>
              </a:ext>
            </a:extLst>
          </p:cNvPr>
          <p:cNvSpPr txBox="1"/>
          <p:nvPr/>
        </p:nvSpPr>
        <p:spPr>
          <a:xfrm>
            <a:off x="8071453" y="-1528033"/>
            <a:ext cx="2620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/>
              <a:t>Vibrio</a:t>
            </a:r>
            <a:r>
              <a:rPr lang="de-DE" i="1" dirty="0"/>
              <a:t> subtilis </a:t>
            </a:r>
            <a:r>
              <a:rPr lang="de-DE" dirty="0"/>
              <a:t>-&gt; </a:t>
            </a:r>
            <a:r>
              <a:rPr lang="de-DE" i="1" dirty="0"/>
              <a:t>B. subtilis</a:t>
            </a:r>
          </a:p>
          <a:p>
            <a:r>
              <a:rPr lang="de-DE" dirty="0"/>
              <a:t>       (1872)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6128C2F8-2B97-847A-EA99-C7655E46AEFE}"/>
              </a:ext>
            </a:extLst>
          </p:cNvPr>
          <p:cNvGrpSpPr/>
          <p:nvPr/>
        </p:nvGrpSpPr>
        <p:grpSpPr>
          <a:xfrm>
            <a:off x="1889452" y="1861530"/>
            <a:ext cx="8109651" cy="3082485"/>
            <a:chOff x="1889452" y="1861530"/>
            <a:chExt cx="8109651" cy="3082485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25AE5007-AC16-217C-8755-4E4C4F70C1E4}"/>
                </a:ext>
              </a:extLst>
            </p:cNvPr>
            <p:cNvSpPr txBox="1"/>
            <p:nvPr/>
          </p:nvSpPr>
          <p:spPr>
            <a:xfrm>
              <a:off x="5034757" y="4328462"/>
              <a:ext cx="232486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/>
                <a:t>Christian G. Ehrenberg</a:t>
              </a:r>
            </a:p>
            <a:p>
              <a:pPr algn="ctr"/>
              <a:r>
                <a:rPr lang="de-DE" sz="1600" dirty="0"/>
                <a:t>1795-1876</a:t>
              </a: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B594584-05B3-CB1D-DCC0-144B19A2C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5751" y="1861530"/>
              <a:ext cx="1902881" cy="2452401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043751C6-D13F-BBE5-9443-415E824F6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1453" y="1861530"/>
              <a:ext cx="1773488" cy="2452400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A639B72-A113-30FB-E611-B151786C5820}"/>
                </a:ext>
              </a:extLst>
            </p:cNvPr>
            <p:cNvSpPr txBox="1"/>
            <p:nvPr/>
          </p:nvSpPr>
          <p:spPr>
            <a:xfrm>
              <a:off x="8119935" y="4327136"/>
              <a:ext cx="1879168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/>
                <a:t>Ferdinand J. Cohn</a:t>
              </a:r>
            </a:p>
            <a:p>
              <a:pPr algn="ctr"/>
              <a:r>
                <a:rPr lang="de-DE" sz="1600" dirty="0"/>
                <a:t>1795-1876</a:t>
              </a:r>
            </a:p>
          </p:txBody>
        </p:sp>
        <p:pic>
          <p:nvPicPr>
            <p:cNvPr id="11" name="Bild 10" descr="BP22 movie0037.tif">
              <a:extLst>
                <a:ext uri="{FF2B5EF4-FFF2-40B4-BE49-F238E27FC236}">
                  <a16:creationId xmlns:a16="http://schemas.microsoft.com/office/drawing/2014/main" id="{E14943C8-CDAC-689E-C1C3-F527D7427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1" b="14631"/>
            <a:stretch/>
          </p:blipFill>
          <p:spPr>
            <a:xfrm>
              <a:off x="1889452" y="1861530"/>
              <a:ext cx="2364747" cy="2452400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86B0A24-990B-C8BD-E99A-FEC3BD824E04}"/>
                </a:ext>
              </a:extLst>
            </p:cNvPr>
            <p:cNvSpPr txBox="1"/>
            <p:nvPr/>
          </p:nvSpPr>
          <p:spPr>
            <a:xfrm>
              <a:off x="2345163" y="4327136"/>
              <a:ext cx="148540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i="1" dirty="0" err="1"/>
                <a:t>Vibrio</a:t>
              </a:r>
              <a:r>
                <a:rPr lang="de-DE" b="1" i="1" dirty="0"/>
                <a:t> subtilis</a:t>
              </a:r>
            </a:p>
            <a:p>
              <a:pPr algn="ctr"/>
              <a:r>
                <a:rPr lang="de-DE" sz="1600" dirty="0"/>
                <a:t>1835</a:t>
              </a: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12DD16CB-DD91-1F7E-AAA9-224D02575DCE}"/>
              </a:ext>
            </a:extLst>
          </p:cNvPr>
          <p:cNvSpPr txBox="1"/>
          <p:nvPr/>
        </p:nvSpPr>
        <p:spPr>
          <a:xfrm>
            <a:off x="4433526" y="6373467"/>
            <a:ext cx="3324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i="1" dirty="0">
                <a:solidFill>
                  <a:schemeClr val="bg1"/>
                </a:solidFill>
              </a:rPr>
              <a:t>Bacillus</a:t>
            </a:r>
            <a:r>
              <a:rPr lang="de-DE" dirty="0">
                <a:solidFill>
                  <a:schemeClr val="bg1"/>
                </a:solidFill>
              </a:rPr>
              <a:t> = Stäbchen; </a:t>
            </a:r>
            <a:r>
              <a:rPr lang="de-DE" i="1" dirty="0">
                <a:solidFill>
                  <a:schemeClr val="bg1"/>
                </a:solidFill>
              </a:rPr>
              <a:t>subtilis</a:t>
            </a:r>
            <a:r>
              <a:rPr lang="de-DE" dirty="0">
                <a:solidFill>
                  <a:schemeClr val="bg1"/>
                </a:solidFill>
              </a:rPr>
              <a:t> = fein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11D442C-2E0F-A055-CAA0-06D722EA1B34}"/>
              </a:ext>
            </a:extLst>
          </p:cNvPr>
          <p:cNvSpPr txBox="1"/>
          <p:nvPr/>
        </p:nvSpPr>
        <p:spPr>
          <a:xfrm>
            <a:off x="100739" y="6404244"/>
            <a:ext cx="3172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bg1"/>
                </a:solidFill>
              </a:rPr>
              <a:t>Stülke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i="1" dirty="0">
                <a:solidFill>
                  <a:schemeClr val="bg1"/>
                </a:solidFill>
              </a:rPr>
              <a:t>et al</a:t>
            </a:r>
            <a:r>
              <a:rPr lang="de-DE" sz="1400" dirty="0">
                <a:solidFill>
                  <a:schemeClr val="bg1"/>
                </a:solidFill>
              </a:rPr>
              <a:t>. 2023 </a:t>
            </a:r>
            <a:r>
              <a:rPr lang="de-DE" sz="1400" i="1" dirty="0">
                <a:solidFill>
                  <a:schemeClr val="bg1"/>
                </a:solidFill>
              </a:rPr>
              <a:t>J </a:t>
            </a:r>
            <a:r>
              <a:rPr lang="de-DE" sz="1400" i="1" dirty="0" err="1">
                <a:solidFill>
                  <a:schemeClr val="bg1"/>
                </a:solidFill>
              </a:rPr>
              <a:t>Bacteriol</a:t>
            </a:r>
            <a:r>
              <a:rPr lang="de-DE" sz="1400" dirty="0">
                <a:solidFill>
                  <a:schemeClr val="bg1"/>
                </a:solidFill>
              </a:rPr>
              <a:t> 4: e0010223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1339013-D2A5-D997-117E-6427E1F4C50B}"/>
              </a:ext>
            </a:extLst>
          </p:cNvPr>
          <p:cNvSpPr txBox="1"/>
          <p:nvPr/>
        </p:nvSpPr>
        <p:spPr>
          <a:xfrm>
            <a:off x="913107" y="5059496"/>
            <a:ext cx="103657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70C0"/>
                </a:solidFill>
              </a:rPr>
              <a:t>Das Bakterium wurde von Ehrenberg erstmalig beschrieben </a:t>
            </a:r>
          </a:p>
          <a:p>
            <a:pPr algn="ctr"/>
            <a:r>
              <a:rPr lang="de-DE" sz="3200" b="1" dirty="0">
                <a:solidFill>
                  <a:srgbClr val="0070C0"/>
                </a:solidFill>
              </a:rPr>
              <a:t>und von Cohn in </a:t>
            </a:r>
            <a:r>
              <a:rPr lang="de-DE" sz="3200" b="1" i="1" dirty="0">
                <a:solidFill>
                  <a:srgbClr val="0070C0"/>
                </a:solidFill>
              </a:rPr>
              <a:t>B. subtilis </a:t>
            </a:r>
            <a:r>
              <a:rPr lang="de-DE" sz="3200" b="1" dirty="0">
                <a:solidFill>
                  <a:srgbClr val="0070C0"/>
                </a:solidFill>
              </a:rPr>
              <a:t>umbenannt</a:t>
            </a:r>
          </a:p>
        </p:txBody>
      </p:sp>
    </p:spTree>
    <p:extLst>
      <p:ext uri="{BB962C8B-B14F-4D97-AF65-F5344CB8AC3E}">
        <p14:creationId xmlns:p14="http://schemas.microsoft.com/office/powerpoint/2010/main" val="4244883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AC2A41B-E0D8-12CC-CB11-746CF7DBFB5B}"/>
              </a:ext>
            </a:extLst>
          </p:cNvPr>
          <p:cNvSpPr/>
          <p:nvPr/>
        </p:nvSpPr>
        <p:spPr>
          <a:xfrm>
            <a:off x="0" y="6258266"/>
            <a:ext cx="12192000" cy="599734"/>
          </a:xfrm>
          <a:prstGeom prst="rect">
            <a:avLst/>
          </a:prstGeom>
          <a:solidFill>
            <a:srgbClr val="4B904F"/>
          </a:solidFill>
          <a:ln>
            <a:solidFill>
              <a:srgbClr val="4B9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5626CB-8D7E-E842-959E-B6B44BEB9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42" b="31495"/>
          <a:stretch/>
        </p:blipFill>
        <p:spPr>
          <a:xfrm>
            <a:off x="9795641" y="6258266"/>
            <a:ext cx="2396359" cy="59973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6E8B8B2-F543-99B5-E84D-84E05A396E70}"/>
              </a:ext>
            </a:extLst>
          </p:cNvPr>
          <p:cNvSpPr txBox="1"/>
          <p:nvPr/>
        </p:nvSpPr>
        <p:spPr>
          <a:xfrm>
            <a:off x="1179308" y="388164"/>
            <a:ext cx="98333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200" b="1" i="1" dirty="0">
                <a:solidFill>
                  <a:srgbClr val="0070C0"/>
                </a:solidFill>
              </a:rPr>
              <a:t>Bacillus subtilis </a:t>
            </a:r>
            <a:r>
              <a:rPr lang="de-DE" sz="4200" b="1" dirty="0">
                <a:solidFill>
                  <a:srgbClr val="0070C0"/>
                </a:solidFill>
              </a:rPr>
              <a:t>in Forschung &amp; Anwendung</a:t>
            </a:r>
          </a:p>
        </p:txBody>
      </p:sp>
      <p:pic>
        <p:nvPicPr>
          <p:cNvPr id="106" name="Bild 4">
            <a:extLst>
              <a:ext uri="{FF2B5EF4-FFF2-40B4-BE49-F238E27FC236}">
                <a16:creationId xmlns:a16="http://schemas.microsoft.com/office/drawing/2014/main" id="{96F6283F-74BE-711D-8236-BB10348146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15" t="20630" b="46669"/>
          <a:stretch/>
        </p:blipFill>
        <p:spPr>
          <a:xfrm rot="5400000">
            <a:off x="-473593" y="3410367"/>
            <a:ext cx="3707719" cy="747220"/>
          </a:xfrm>
          <a:prstGeom prst="rect">
            <a:avLst/>
          </a:prstGeom>
        </p:spPr>
      </p:pic>
      <p:sp>
        <p:nvSpPr>
          <p:cNvPr id="107" name="Textfeld 106">
            <a:extLst>
              <a:ext uri="{FF2B5EF4-FFF2-40B4-BE49-F238E27FC236}">
                <a16:creationId xmlns:a16="http://schemas.microsoft.com/office/drawing/2014/main" id="{5B3C1C9C-2723-3F9E-0407-FE951EA34868}"/>
              </a:ext>
            </a:extLst>
          </p:cNvPr>
          <p:cNvSpPr txBox="1"/>
          <p:nvPr/>
        </p:nvSpPr>
        <p:spPr>
          <a:xfrm>
            <a:off x="803426" y="1479073"/>
            <a:ext cx="11026624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b="1" i="1" dirty="0" err="1">
                <a:latin typeface="Calibri"/>
                <a:cs typeface="Calibri"/>
              </a:rPr>
              <a:t>Bacillus</a:t>
            </a:r>
            <a:r>
              <a:rPr lang="de-DE" sz="2100" b="1" i="1" dirty="0">
                <a:latin typeface="Calibri"/>
                <a:cs typeface="Calibri"/>
              </a:rPr>
              <a:t> subtilis</a:t>
            </a:r>
            <a:r>
              <a:rPr lang="de-DE" sz="2100" b="1" dirty="0">
                <a:latin typeface="Calibri"/>
                <a:cs typeface="Calibri"/>
              </a:rPr>
              <a:t>...</a:t>
            </a:r>
          </a:p>
          <a:p>
            <a:endParaRPr lang="de-DE" sz="2000" b="1" dirty="0">
              <a:latin typeface="Calibri"/>
              <a:cs typeface="Calibri"/>
            </a:endParaRPr>
          </a:p>
          <a:p>
            <a:endParaRPr lang="de-DE" sz="2000" b="1" dirty="0">
              <a:latin typeface="Calibri"/>
              <a:cs typeface="Calibri"/>
            </a:endParaRPr>
          </a:p>
          <a:p>
            <a:r>
              <a:rPr lang="de-DE" sz="2000" b="1" dirty="0">
                <a:latin typeface="Calibri"/>
                <a:cs typeface="Calibri"/>
              </a:rPr>
              <a:t>			...ist weit verbreitet</a:t>
            </a:r>
          </a:p>
          <a:p>
            <a:endParaRPr lang="de-DE" sz="2000" b="1" dirty="0">
              <a:latin typeface="Calibri"/>
              <a:cs typeface="Calibri"/>
            </a:endParaRPr>
          </a:p>
          <a:p>
            <a:pPr lvl="2"/>
            <a:r>
              <a:rPr lang="de-DE" sz="2000" b="1" dirty="0">
                <a:latin typeface="Calibri"/>
                <a:cs typeface="Calibri"/>
              </a:rPr>
              <a:t>		...hat unterschiedliche Lebensstile</a:t>
            </a:r>
          </a:p>
          <a:p>
            <a:pPr lvl="2"/>
            <a:endParaRPr lang="de-DE" sz="2000" b="1" dirty="0">
              <a:latin typeface="Calibri"/>
              <a:cs typeface="Calibri"/>
            </a:endParaRPr>
          </a:p>
          <a:p>
            <a:pPr lvl="2"/>
            <a:r>
              <a:rPr lang="de-DE" sz="2000" b="1" dirty="0">
                <a:latin typeface="Calibri"/>
                <a:cs typeface="Calibri"/>
              </a:rPr>
              <a:t>		...kann DNA aufnehmen und ist daher einfach genetisch zu manipulieren</a:t>
            </a:r>
          </a:p>
          <a:p>
            <a:pPr lvl="2"/>
            <a:endParaRPr lang="de-DE" sz="2000" b="1" dirty="0">
              <a:latin typeface="Calibri"/>
              <a:cs typeface="Calibri"/>
            </a:endParaRPr>
          </a:p>
          <a:p>
            <a:pPr lvl="2"/>
            <a:r>
              <a:rPr lang="de-DE" sz="2000" b="1" dirty="0">
                <a:latin typeface="Calibri"/>
                <a:cs typeface="Calibri"/>
              </a:rPr>
              <a:t>		...ist ein Modellsystem in der mikrobiellen Grundlagenforschung</a:t>
            </a:r>
          </a:p>
          <a:p>
            <a:pPr lvl="2"/>
            <a:r>
              <a:rPr lang="de-DE" sz="2000" b="1" dirty="0">
                <a:latin typeface="Calibri"/>
                <a:cs typeface="Calibri"/>
              </a:rPr>
              <a:t>		</a:t>
            </a:r>
          </a:p>
          <a:p>
            <a:pPr lvl="2"/>
            <a:r>
              <a:rPr lang="de-DE" sz="2000" b="1" dirty="0">
                <a:latin typeface="Calibri"/>
                <a:cs typeface="Calibri"/>
              </a:rPr>
              <a:t>		…sekretiert biotechnologisch relevante Proteine und Feinchemikalien</a:t>
            </a:r>
          </a:p>
          <a:p>
            <a:pPr lvl="2"/>
            <a:endParaRPr lang="de-DE" sz="2000" b="1" dirty="0">
              <a:latin typeface="Calibri"/>
              <a:cs typeface="Calibri"/>
            </a:endParaRPr>
          </a:p>
        </p:txBody>
      </p:sp>
      <p:pic>
        <p:nvPicPr>
          <p:cNvPr id="108" name="Bild 6" descr="BP22 movie0000.tif">
            <a:extLst>
              <a:ext uri="{FF2B5EF4-FFF2-40B4-BE49-F238E27FC236}">
                <a16:creationId xmlns:a16="http://schemas.microsoft.com/office/drawing/2014/main" id="{D29DEE65-9C8C-D5F7-F207-BC567BEC46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1" b="14631"/>
          <a:stretch/>
        </p:blipFill>
        <p:spPr>
          <a:xfrm>
            <a:off x="2181407" y="1930115"/>
            <a:ext cx="709124" cy="735409"/>
          </a:xfrm>
          <a:prstGeom prst="rect">
            <a:avLst/>
          </a:prstGeom>
        </p:spPr>
      </p:pic>
      <p:pic>
        <p:nvPicPr>
          <p:cNvPr id="109" name="Bild 7" descr="BP22 movie0005.tif">
            <a:extLst>
              <a:ext uri="{FF2B5EF4-FFF2-40B4-BE49-F238E27FC236}">
                <a16:creationId xmlns:a16="http://schemas.microsoft.com/office/drawing/2014/main" id="{CC765DBF-1345-E01E-408F-6937FB7015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9" r="3513" b="14631"/>
          <a:stretch/>
        </p:blipFill>
        <p:spPr>
          <a:xfrm>
            <a:off x="2181407" y="2661287"/>
            <a:ext cx="709124" cy="826937"/>
          </a:xfrm>
          <a:prstGeom prst="rect">
            <a:avLst/>
          </a:prstGeom>
        </p:spPr>
      </p:pic>
      <p:pic>
        <p:nvPicPr>
          <p:cNvPr id="110" name="Bild 8" descr="BP22 movie0014.tif">
            <a:extLst>
              <a:ext uri="{FF2B5EF4-FFF2-40B4-BE49-F238E27FC236}">
                <a16:creationId xmlns:a16="http://schemas.microsoft.com/office/drawing/2014/main" id="{7103A00F-D81D-0660-36EA-C94A2ACE96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1" b="14631"/>
          <a:stretch/>
        </p:blipFill>
        <p:spPr>
          <a:xfrm>
            <a:off x="2181407" y="3413624"/>
            <a:ext cx="709124" cy="735409"/>
          </a:xfrm>
          <a:prstGeom prst="rect">
            <a:avLst/>
          </a:prstGeom>
        </p:spPr>
      </p:pic>
      <p:pic>
        <p:nvPicPr>
          <p:cNvPr id="111" name="Bild 9" descr="BP22 movie0023.tif">
            <a:extLst>
              <a:ext uri="{FF2B5EF4-FFF2-40B4-BE49-F238E27FC236}">
                <a16:creationId xmlns:a16="http://schemas.microsoft.com/office/drawing/2014/main" id="{E936D148-E33A-3C73-1288-EC2808F029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1" b="14631"/>
          <a:stretch/>
        </p:blipFill>
        <p:spPr>
          <a:xfrm>
            <a:off x="2189874" y="4157965"/>
            <a:ext cx="709124" cy="746582"/>
          </a:xfrm>
          <a:prstGeom prst="rect">
            <a:avLst/>
          </a:prstGeom>
        </p:spPr>
      </p:pic>
      <p:pic>
        <p:nvPicPr>
          <p:cNvPr id="112" name="Bild 10" descr="BP22 movie0037.tif">
            <a:extLst>
              <a:ext uri="{FF2B5EF4-FFF2-40B4-BE49-F238E27FC236}">
                <a16:creationId xmlns:a16="http://schemas.microsoft.com/office/drawing/2014/main" id="{F2B98864-4FB0-D774-884C-1C951AC6FB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1" b="14631"/>
          <a:stretch/>
        </p:blipFill>
        <p:spPr>
          <a:xfrm>
            <a:off x="2189874" y="4902424"/>
            <a:ext cx="709124" cy="735409"/>
          </a:xfrm>
          <a:prstGeom prst="rect">
            <a:avLst/>
          </a:prstGeom>
        </p:spPr>
      </p:pic>
      <p:pic>
        <p:nvPicPr>
          <p:cNvPr id="113" name="Bild 11">
            <a:extLst>
              <a:ext uri="{FF2B5EF4-FFF2-40B4-BE49-F238E27FC236}">
                <a16:creationId xmlns:a16="http://schemas.microsoft.com/office/drawing/2014/main" id="{790FB83F-A417-5849-9CA8-6D5D20914A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466"/>
          <a:stretch/>
        </p:blipFill>
        <p:spPr>
          <a:xfrm rot="5400000">
            <a:off x="2143921" y="4724013"/>
            <a:ext cx="752342" cy="1109168"/>
          </a:xfrm>
          <a:prstGeom prst="rect">
            <a:avLst/>
          </a:prstGeom>
        </p:spPr>
      </p:pic>
      <p:pic>
        <p:nvPicPr>
          <p:cNvPr id="114" name="Bild 12">
            <a:extLst>
              <a:ext uri="{FF2B5EF4-FFF2-40B4-BE49-F238E27FC236}">
                <a16:creationId xmlns:a16="http://schemas.microsoft.com/office/drawing/2014/main" id="{A3FDB160-7FA3-6EEA-8159-4CA6EE6285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466"/>
          <a:stretch/>
        </p:blipFill>
        <p:spPr>
          <a:xfrm rot="5400000">
            <a:off x="2143921" y="3973791"/>
            <a:ext cx="752342" cy="1109168"/>
          </a:xfrm>
          <a:prstGeom prst="rect">
            <a:avLst/>
          </a:prstGeom>
        </p:spPr>
      </p:pic>
      <p:pic>
        <p:nvPicPr>
          <p:cNvPr id="115" name="Bild 13">
            <a:extLst>
              <a:ext uri="{FF2B5EF4-FFF2-40B4-BE49-F238E27FC236}">
                <a16:creationId xmlns:a16="http://schemas.microsoft.com/office/drawing/2014/main" id="{3D455BBB-7A37-2638-F8D3-3945785969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466"/>
          <a:stretch/>
        </p:blipFill>
        <p:spPr>
          <a:xfrm rot="5400000">
            <a:off x="2143918" y="3227209"/>
            <a:ext cx="752342" cy="1109168"/>
          </a:xfrm>
          <a:prstGeom prst="rect">
            <a:avLst/>
          </a:prstGeom>
        </p:spPr>
      </p:pic>
      <p:pic>
        <p:nvPicPr>
          <p:cNvPr id="116" name="Bild 14">
            <a:extLst>
              <a:ext uri="{FF2B5EF4-FFF2-40B4-BE49-F238E27FC236}">
                <a16:creationId xmlns:a16="http://schemas.microsoft.com/office/drawing/2014/main" id="{1632D4F0-F183-6991-B2E7-91A433FEAB1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466"/>
          <a:stretch/>
        </p:blipFill>
        <p:spPr>
          <a:xfrm rot="5400000">
            <a:off x="2143921" y="2482874"/>
            <a:ext cx="752342" cy="1109168"/>
          </a:xfrm>
          <a:prstGeom prst="rect">
            <a:avLst/>
          </a:prstGeom>
        </p:spPr>
      </p:pic>
      <p:pic>
        <p:nvPicPr>
          <p:cNvPr id="117" name="Bild 15">
            <a:extLst>
              <a:ext uri="{FF2B5EF4-FFF2-40B4-BE49-F238E27FC236}">
                <a16:creationId xmlns:a16="http://schemas.microsoft.com/office/drawing/2014/main" id="{553EB4DB-924C-5474-D924-6D8DE45C5BE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466"/>
          <a:stretch/>
        </p:blipFill>
        <p:spPr>
          <a:xfrm rot="5400000">
            <a:off x="2143917" y="1739002"/>
            <a:ext cx="752342" cy="1109168"/>
          </a:xfrm>
          <a:prstGeom prst="rect">
            <a:avLst/>
          </a:prstGeom>
        </p:spPr>
      </p:pic>
      <p:pic>
        <p:nvPicPr>
          <p:cNvPr id="118" name="Bild 17">
            <a:extLst>
              <a:ext uri="{FF2B5EF4-FFF2-40B4-BE49-F238E27FC236}">
                <a16:creationId xmlns:a16="http://schemas.microsoft.com/office/drawing/2014/main" id="{5E15D10E-F70A-9EC0-AE5F-AD2A5DA555F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466"/>
          <a:stretch/>
        </p:blipFill>
        <p:spPr>
          <a:xfrm rot="5400000">
            <a:off x="1004539" y="4724013"/>
            <a:ext cx="752342" cy="1109168"/>
          </a:xfrm>
          <a:prstGeom prst="rect">
            <a:avLst/>
          </a:prstGeom>
        </p:spPr>
      </p:pic>
      <p:pic>
        <p:nvPicPr>
          <p:cNvPr id="119" name="Bild 18">
            <a:extLst>
              <a:ext uri="{FF2B5EF4-FFF2-40B4-BE49-F238E27FC236}">
                <a16:creationId xmlns:a16="http://schemas.microsoft.com/office/drawing/2014/main" id="{C79FAAA2-7DF2-CF6F-0A4D-6E3DDF1DC65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466"/>
          <a:stretch/>
        </p:blipFill>
        <p:spPr>
          <a:xfrm rot="5400000">
            <a:off x="1004539" y="3973791"/>
            <a:ext cx="752342" cy="1109168"/>
          </a:xfrm>
          <a:prstGeom prst="rect">
            <a:avLst/>
          </a:prstGeom>
        </p:spPr>
      </p:pic>
      <p:pic>
        <p:nvPicPr>
          <p:cNvPr id="120" name="Bild 19">
            <a:extLst>
              <a:ext uri="{FF2B5EF4-FFF2-40B4-BE49-F238E27FC236}">
                <a16:creationId xmlns:a16="http://schemas.microsoft.com/office/drawing/2014/main" id="{36D6C4C3-4106-C400-828B-9D31EF887E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466"/>
          <a:stretch/>
        </p:blipFill>
        <p:spPr>
          <a:xfrm rot="5400000">
            <a:off x="1004536" y="3227209"/>
            <a:ext cx="752342" cy="1109168"/>
          </a:xfrm>
          <a:prstGeom prst="rect">
            <a:avLst/>
          </a:prstGeom>
        </p:spPr>
      </p:pic>
      <p:pic>
        <p:nvPicPr>
          <p:cNvPr id="121" name="Bild 20">
            <a:extLst>
              <a:ext uri="{FF2B5EF4-FFF2-40B4-BE49-F238E27FC236}">
                <a16:creationId xmlns:a16="http://schemas.microsoft.com/office/drawing/2014/main" id="{121C6138-1525-17E5-8398-1B0D2220B9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466"/>
          <a:stretch/>
        </p:blipFill>
        <p:spPr>
          <a:xfrm rot="5400000">
            <a:off x="1004539" y="2482874"/>
            <a:ext cx="752342" cy="1109168"/>
          </a:xfrm>
          <a:prstGeom prst="rect">
            <a:avLst/>
          </a:prstGeom>
        </p:spPr>
      </p:pic>
      <p:pic>
        <p:nvPicPr>
          <p:cNvPr id="122" name="Bild 21">
            <a:extLst>
              <a:ext uri="{FF2B5EF4-FFF2-40B4-BE49-F238E27FC236}">
                <a16:creationId xmlns:a16="http://schemas.microsoft.com/office/drawing/2014/main" id="{F36B0073-C0CD-EE95-6E81-2766D896C42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466"/>
          <a:stretch/>
        </p:blipFill>
        <p:spPr>
          <a:xfrm rot="5400000">
            <a:off x="1004535" y="1739002"/>
            <a:ext cx="752342" cy="1109168"/>
          </a:xfrm>
          <a:prstGeom prst="rect">
            <a:avLst/>
          </a:prstGeom>
        </p:spPr>
      </p:pic>
      <p:pic>
        <p:nvPicPr>
          <p:cNvPr id="123" name="Bild 2">
            <a:extLst>
              <a:ext uri="{FF2B5EF4-FFF2-40B4-BE49-F238E27FC236}">
                <a16:creationId xmlns:a16="http://schemas.microsoft.com/office/drawing/2014/main" id="{A455706C-08FC-A434-AAAF-453B58345E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0770" y="1983124"/>
            <a:ext cx="1369466" cy="133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71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AC2A41B-E0D8-12CC-CB11-746CF7DBFB5B}"/>
              </a:ext>
            </a:extLst>
          </p:cNvPr>
          <p:cNvSpPr/>
          <p:nvPr/>
        </p:nvSpPr>
        <p:spPr>
          <a:xfrm>
            <a:off x="0" y="6258266"/>
            <a:ext cx="12192000" cy="599734"/>
          </a:xfrm>
          <a:prstGeom prst="rect">
            <a:avLst/>
          </a:prstGeom>
          <a:solidFill>
            <a:srgbClr val="4B904F"/>
          </a:solidFill>
          <a:ln>
            <a:solidFill>
              <a:srgbClr val="4B9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5626CB-8D7E-E842-959E-B6B44BEB9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42" b="31495"/>
          <a:stretch/>
        </p:blipFill>
        <p:spPr>
          <a:xfrm>
            <a:off x="9795641" y="6258266"/>
            <a:ext cx="2396359" cy="59973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2C52881-FBB2-D38F-F155-BFF65B10FD7B}"/>
              </a:ext>
            </a:extLst>
          </p:cNvPr>
          <p:cNvSpPr txBox="1"/>
          <p:nvPr/>
        </p:nvSpPr>
        <p:spPr>
          <a:xfrm>
            <a:off x="1962368" y="5524714"/>
            <a:ext cx="8267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i="1" dirty="0">
                <a:solidFill>
                  <a:srgbClr val="0070C0"/>
                </a:solidFill>
              </a:rPr>
              <a:t>B. subtilis</a:t>
            </a:r>
            <a:r>
              <a:rPr lang="de-DE" sz="3200" b="1" dirty="0">
                <a:solidFill>
                  <a:srgbClr val="0070C0"/>
                </a:solidFill>
              </a:rPr>
              <a:t>, ein Bakterium mit vielen Gesichtern</a:t>
            </a:r>
          </a:p>
        </p:txBody>
      </p:sp>
      <p:grpSp>
        <p:nvGrpSpPr>
          <p:cNvPr id="12" name="Gruppierung 3">
            <a:extLst>
              <a:ext uri="{FF2B5EF4-FFF2-40B4-BE49-F238E27FC236}">
                <a16:creationId xmlns:a16="http://schemas.microsoft.com/office/drawing/2014/main" id="{6205A042-656D-9B50-1CC3-BB3DDD6C1A00}"/>
              </a:ext>
            </a:extLst>
          </p:cNvPr>
          <p:cNvGrpSpPr/>
          <p:nvPr/>
        </p:nvGrpSpPr>
        <p:grpSpPr>
          <a:xfrm>
            <a:off x="2617203" y="1499893"/>
            <a:ext cx="6957595" cy="3944193"/>
            <a:chOff x="992971" y="1505923"/>
            <a:chExt cx="6957595" cy="3944193"/>
          </a:xfrm>
        </p:grpSpPr>
        <p:sp>
          <p:nvSpPr>
            <p:cNvPr id="13" name="Freihandform 12">
              <a:extLst>
                <a:ext uri="{FF2B5EF4-FFF2-40B4-BE49-F238E27FC236}">
                  <a16:creationId xmlns:a16="http://schemas.microsoft.com/office/drawing/2014/main" id="{5A84702F-EFC4-8541-C881-32DC5A513CA5}"/>
                </a:ext>
              </a:extLst>
            </p:cNvPr>
            <p:cNvSpPr/>
            <p:nvPr/>
          </p:nvSpPr>
          <p:spPr>
            <a:xfrm>
              <a:off x="5188950" y="1760753"/>
              <a:ext cx="1796143" cy="417350"/>
            </a:xfrm>
            <a:custGeom>
              <a:avLst/>
              <a:gdLst>
                <a:gd name="connsiteX0" fmla="*/ 0 w 1796143"/>
                <a:gd name="connsiteY0" fmla="*/ 417350 h 417350"/>
                <a:gd name="connsiteX1" fmla="*/ 90714 w 1796143"/>
                <a:gd name="connsiteY1" fmla="*/ 381064 h 417350"/>
                <a:gd name="connsiteX2" fmla="*/ 136071 w 1796143"/>
                <a:gd name="connsiteY2" fmla="*/ 317564 h 417350"/>
                <a:gd name="connsiteX3" fmla="*/ 172357 w 1796143"/>
                <a:gd name="connsiteY3" fmla="*/ 235921 h 417350"/>
                <a:gd name="connsiteX4" fmla="*/ 235857 w 1796143"/>
                <a:gd name="connsiteY4" fmla="*/ 181492 h 417350"/>
                <a:gd name="connsiteX5" fmla="*/ 281214 w 1796143"/>
                <a:gd name="connsiteY5" fmla="*/ 117992 h 417350"/>
                <a:gd name="connsiteX6" fmla="*/ 335643 w 1796143"/>
                <a:gd name="connsiteY6" fmla="*/ 90778 h 417350"/>
                <a:gd name="connsiteX7" fmla="*/ 408214 w 1796143"/>
                <a:gd name="connsiteY7" fmla="*/ 36350 h 417350"/>
                <a:gd name="connsiteX8" fmla="*/ 508000 w 1796143"/>
                <a:gd name="connsiteY8" fmla="*/ 9135 h 417350"/>
                <a:gd name="connsiteX9" fmla="*/ 589643 w 1796143"/>
                <a:gd name="connsiteY9" fmla="*/ 9135 h 417350"/>
                <a:gd name="connsiteX10" fmla="*/ 771071 w 1796143"/>
                <a:gd name="connsiteY10" fmla="*/ 18207 h 417350"/>
                <a:gd name="connsiteX11" fmla="*/ 1034143 w 1796143"/>
                <a:gd name="connsiteY11" fmla="*/ 27278 h 417350"/>
                <a:gd name="connsiteX12" fmla="*/ 1215571 w 1796143"/>
                <a:gd name="connsiteY12" fmla="*/ 64 h 417350"/>
                <a:gd name="connsiteX13" fmla="*/ 1306285 w 1796143"/>
                <a:gd name="connsiteY13" fmla="*/ 36350 h 417350"/>
                <a:gd name="connsiteX14" fmla="*/ 1342571 w 1796143"/>
                <a:gd name="connsiteY14" fmla="*/ 108921 h 417350"/>
                <a:gd name="connsiteX15" fmla="*/ 1424214 w 1796143"/>
                <a:gd name="connsiteY15" fmla="*/ 136135 h 417350"/>
                <a:gd name="connsiteX16" fmla="*/ 1496785 w 1796143"/>
                <a:gd name="connsiteY16" fmla="*/ 181492 h 417350"/>
                <a:gd name="connsiteX17" fmla="*/ 1496785 w 1796143"/>
                <a:gd name="connsiteY17" fmla="*/ 217778 h 417350"/>
                <a:gd name="connsiteX18" fmla="*/ 1560285 w 1796143"/>
                <a:gd name="connsiteY18" fmla="*/ 235921 h 417350"/>
                <a:gd name="connsiteX19" fmla="*/ 1623785 w 1796143"/>
                <a:gd name="connsiteY19" fmla="*/ 244992 h 417350"/>
                <a:gd name="connsiteX20" fmla="*/ 1660071 w 1796143"/>
                <a:gd name="connsiteY20" fmla="*/ 317564 h 417350"/>
                <a:gd name="connsiteX21" fmla="*/ 1687285 w 1796143"/>
                <a:gd name="connsiteY21" fmla="*/ 335707 h 417350"/>
                <a:gd name="connsiteX22" fmla="*/ 1705428 w 1796143"/>
                <a:gd name="connsiteY22" fmla="*/ 399207 h 417350"/>
                <a:gd name="connsiteX23" fmla="*/ 1732643 w 1796143"/>
                <a:gd name="connsiteY23" fmla="*/ 408278 h 417350"/>
                <a:gd name="connsiteX24" fmla="*/ 1796143 w 1796143"/>
                <a:gd name="connsiteY24" fmla="*/ 417350 h 41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96143" h="417350">
                  <a:moveTo>
                    <a:pt x="0" y="417350"/>
                  </a:moveTo>
                  <a:cubicBezTo>
                    <a:pt x="34018" y="407522"/>
                    <a:pt x="68036" y="397695"/>
                    <a:pt x="90714" y="381064"/>
                  </a:cubicBezTo>
                  <a:cubicBezTo>
                    <a:pt x="113392" y="364433"/>
                    <a:pt x="122464" y="341755"/>
                    <a:pt x="136071" y="317564"/>
                  </a:cubicBezTo>
                  <a:cubicBezTo>
                    <a:pt x="149678" y="293373"/>
                    <a:pt x="155726" y="258600"/>
                    <a:pt x="172357" y="235921"/>
                  </a:cubicBezTo>
                  <a:cubicBezTo>
                    <a:pt x="188988" y="213242"/>
                    <a:pt x="217714" y="201147"/>
                    <a:pt x="235857" y="181492"/>
                  </a:cubicBezTo>
                  <a:cubicBezTo>
                    <a:pt x="254000" y="161837"/>
                    <a:pt x="264583" y="133111"/>
                    <a:pt x="281214" y="117992"/>
                  </a:cubicBezTo>
                  <a:cubicBezTo>
                    <a:pt x="297845" y="102873"/>
                    <a:pt x="314476" y="104385"/>
                    <a:pt x="335643" y="90778"/>
                  </a:cubicBezTo>
                  <a:cubicBezTo>
                    <a:pt x="356810" y="77171"/>
                    <a:pt x="379488" y="49957"/>
                    <a:pt x="408214" y="36350"/>
                  </a:cubicBezTo>
                  <a:cubicBezTo>
                    <a:pt x="436940" y="22743"/>
                    <a:pt x="477762" y="13671"/>
                    <a:pt x="508000" y="9135"/>
                  </a:cubicBezTo>
                  <a:cubicBezTo>
                    <a:pt x="538238" y="4599"/>
                    <a:pt x="545798" y="7623"/>
                    <a:pt x="589643" y="9135"/>
                  </a:cubicBezTo>
                  <a:cubicBezTo>
                    <a:pt x="633488" y="10647"/>
                    <a:pt x="771071" y="18207"/>
                    <a:pt x="771071" y="18207"/>
                  </a:cubicBezTo>
                  <a:cubicBezTo>
                    <a:pt x="845154" y="21231"/>
                    <a:pt x="960060" y="30302"/>
                    <a:pt x="1034143" y="27278"/>
                  </a:cubicBezTo>
                  <a:cubicBezTo>
                    <a:pt x="1108226" y="24254"/>
                    <a:pt x="1170214" y="-1448"/>
                    <a:pt x="1215571" y="64"/>
                  </a:cubicBezTo>
                  <a:cubicBezTo>
                    <a:pt x="1260928" y="1576"/>
                    <a:pt x="1285118" y="18207"/>
                    <a:pt x="1306285" y="36350"/>
                  </a:cubicBezTo>
                  <a:cubicBezTo>
                    <a:pt x="1327452" y="54493"/>
                    <a:pt x="1322916" y="92290"/>
                    <a:pt x="1342571" y="108921"/>
                  </a:cubicBezTo>
                  <a:cubicBezTo>
                    <a:pt x="1362226" y="125552"/>
                    <a:pt x="1398512" y="124040"/>
                    <a:pt x="1424214" y="136135"/>
                  </a:cubicBezTo>
                  <a:cubicBezTo>
                    <a:pt x="1449916" y="148230"/>
                    <a:pt x="1484690" y="167885"/>
                    <a:pt x="1496785" y="181492"/>
                  </a:cubicBezTo>
                  <a:cubicBezTo>
                    <a:pt x="1508880" y="195099"/>
                    <a:pt x="1486202" y="208707"/>
                    <a:pt x="1496785" y="217778"/>
                  </a:cubicBezTo>
                  <a:cubicBezTo>
                    <a:pt x="1507368" y="226849"/>
                    <a:pt x="1539118" y="231385"/>
                    <a:pt x="1560285" y="235921"/>
                  </a:cubicBezTo>
                  <a:cubicBezTo>
                    <a:pt x="1581452" y="240457"/>
                    <a:pt x="1607154" y="231385"/>
                    <a:pt x="1623785" y="244992"/>
                  </a:cubicBezTo>
                  <a:cubicBezTo>
                    <a:pt x="1640416" y="258599"/>
                    <a:pt x="1649488" y="302445"/>
                    <a:pt x="1660071" y="317564"/>
                  </a:cubicBezTo>
                  <a:cubicBezTo>
                    <a:pt x="1670654" y="332683"/>
                    <a:pt x="1679726" y="322100"/>
                    <a:pt x="1687285" y="335707"/>
                  </a:cubicBezTo>
                  <a:cubicBezTo>
                    <a:pt x="1694844" y="349314"/>
                    <a:pt x="1697868" y="387112"/>
                    <a:pt x="1705428" y="399207"/>
                  </a:cubicBezTo>
                  <a:cubicBezTo>
                    <a:pt x="1712988" y="411302"/>
                    <a:pt x="1717524" y="405254"/>
                    <a:pt x="1732643" y="408278"/>
                  </a:cubicBezTo>
                  <a:cubicBezTo>
                    <a:pt x="1747762" y="411302"/>
                    <a:pt x="1796143" y="417350"/>
                    <a:pt x="1796143" y="417350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28575">
              <a:solidFill>
                <a:schemeClr val="bg2">
                  <a:lumMod val="2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A0C79DC0-D800-F0E5-CBA3-E4979EE44BC5}"/>
                </a:ext>
              </a:extLst>
            </p:cNvPr>
            <p:cNvCxnSpPr/>
            <p:nvPr/>
          </p:nvCxnSpPr>
          <p:spPr bwMode="auto">
            <a:xfrm flipH="1" flipV="1">
              <a:off x="5449989" y="3206395"/>
              <a:ext cx="684936" cy="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E0BC1B36-8448-600A-1A2A-BBF2454A37EF}"/>
                </a:ext>
              </a:extLst>
            </p:cNvPr>
            <p:cNvCxnSpPr/>
            <p:nvPr/>
          </p:nvCxnSpPr>
          <p:spPr bwMode="auto">
            <a:xfrm>
              <a:off x="4574648" y="3793522"/>
              <a:ext cx="0" cy="38816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6" name="Abgerundetes Rechteck 15">
              <a:extLst>
                <a:ext uri="{FF2B5EF4-FFF2-40B4-BE49-F238E27FC236}">
                  <a16:creationId xmlns:a16="http://schemas.microsoft.com/office/drawing/2014/main" id="{893F317F-2AFA-E34F-A65F-99EB7A5FC5BA}"/>
                </a:ext>
              </a:extLst>
            </p:cNvPr>
            <p:cNvSpPr/>
            <p:nvPr/>
          </p:nvSpPr>
          <p:spPr bwMode="auto">
            <a:xfrm flipV="1">
              <a:off x="3872595" y="2973028"/>
              <a:ext cx="1394184" cy="472882"/>
            </a:xfrm>
            <a:prstGeom prst="roundRect">
              <a:avLst>
                <a:gd name="adj" fmla="val 47348"/>
              </a:avLst>
            </a:prstGeom>
            <a:solidFill>
              <a:schemeClr val="accent5">
                <a:lumMod val="50000"/>
              </a:schemeClr>
            </a:solidFill>
            <a:ln w="34925">
              <a:solidFill>
                <a:schemeClr val="accent5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4605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600"/>
            </a:p>
          </p:txBody>
        </p:sp>
        <p:grpSp>
          <p:nvGrpSpPr>
            <p:cNvPr id="17" name="Gruppierung 15">
              <a:extLst>
                <a:ext uri="{FF2B5EF4-FFF2-40B4-BE49-F238E27FC236}">
                  <a16:creationId xmlns:a16="http://schemas.microsoft.com/office/drawing/2014/main" id="{55F8ACCD-C8C2-452E-7C8B-4C15112E98B0}"/>
                </a:ext>
              </a:extLst>
            </p:cNvPr>
            <p:cNvGrpSpPr/>
            <p:nvPr/>
          </p:nvGrpSpPr>
          <p:grpSpPr>
            <a:xfrm flipV="1">
              <a:off x="1935417" y="1505923"/>
              <a:ext cx="1993501" cy="672180"/>
              <a:chOff x="-787400" y="1817043"/>
              <a:chExt cx="1993501" cy="672180"/>
            </a:xfrm>
          </p:grpSpPr>
          <p:sp>
            <p:nvSpPr>
              <p:cNvPr id="103" name="Abgerundetes Rechteck 102">
                <a:extLst>
                  <a:ext uri="{FF2B5EF4-FFF2-40B4-BE49-F238E27FC236}">
                    <a16:creationId xmlns:a16="http://schemas.microsoft.com/office/drawing/2014/main" id="{E01D5482-365C-5745-4EA1-09646574CB3D}"/>
                  </a:ext>
                </a:extLst>
              </p:cNvPr>
              <p:cNvSpPr/>
              <p:nvPr/>
            </p:nvSpPr>
            <p:spPr bwMode="auto">
              <a:xfrm flipV="1">
                <a:off x="-371439" y="1817043"/>
                <a:ext cx="1394184" cy="472882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104" name="Freihandform 103">
                <a:extLst>
                  <a:ext uri="{FF2B5EF4-FFF2-40B4-BE49-F238E27FC236}">
                    <a16:creationId xmlns:a16="http://schemas.microsoft.com/office/drawing/2014/main" id="{FAA5D43B-15BE-45E9-DBC3-E85CA520759E}"/>
                  </a:ext>
                </a:extLst>
              </p:cNvPr>
              <p:cNvSpPr/>
              <p:nvPr/>
            </p:nvSpPr>
            <p:spPr>
              <a:xfrm>
                <a:off x="-787400" y="2065867"/>
                <a:ext cx="1993501" cy="423356"/>
              </a:xfrm>
              <a:custGeom>
                <a:avLst/>
                <a:gdLst>
                  <a:gd name="connsiteX0" fmla="*/ 1811867 w 1993501"/>
                  <a:gd name="connsiteY0" fmla="*/ 0 h 423356"/>
                  <a:gd name="connsiteX1" fmla="*/ 1955800 w 1993501"/>
                  <a:gd name="connsiteY1" fmla="*/ 42333 h 423356"/>
                  <a:gd name="connsiteX2" fmla="*/ 1981200 w 1993501"/>
                  <a:gd name="connsiteY2" fmla="*/ 203200 h 423356"/>
                  <a:gd name="connsiteX3" fmla="*/ 1786467 w 1993501"/>
                  <a:gd name="connsiteY3" fmla="*/ 338666 h 423356"/>
                  <a:gd name="connsiteX4" fmla="*/ 1430867 w 1993501"/>
                  <a:gd name="connsiteY4" fmla="*/ 347133 h 423356"/>
                  <a:gd name="connsiteX5" fmla="*/ 1210733 w 1993501"/>
                  <a:gd name="connsiteY5" fmla="*/ 423333 h 423356"/>
                  <a:gd name="connsiteX6" fmla="*/ 982133 w 1993501"/>
                  <a:gd name="connsiteY6" fmla="*/ 338666 h 423356"/>
                  <a:gd name="connsiteX7" fmla="*/ 770467 w 1993501"/>
                  <a:gd name="connsiteY7" fmla="*/ 347133 h 423356"/>
                  <a:gd name="connsiteX8" fmla="*/ 635000 w 1993501"/>
                  <a:gd name="connsiteY8" fmla="*/ 406400 h 423356"/>
                  <a:gd name="connsiteX9" fmla="*/ 431800 w 1993501"/>
                  <a:gd name="connsiteY9" fmla="*/ 287866 h 423356"/>
                  <a:gd name="connsiteX10" fmla="*/ 296333 w 1993501"/>
                  <a:gd name="connsiteY10" fmla="*/ 287866 h 423356"/>
                  <a:gd name="connsiteX11" fmla="*/ 160867 w 1993501"/>
                  <a:gd name="connsiteY11" fmla="*/ 211666 h 423356"/>
                  <a:gd name="connsiteX12" fmla="*/ 0 w 1993501"/>
                  <a:gd name="connsiteY12" fmla="*/ 279400 h 423356"/>
                  <a:gd name="connsiteX13" fmla="*/ 0 w 1993501"/>
                  <a:gd name="connsiteY13" fmla="*/ 279400 h 423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93501" h="423356">
                    <a:moveTo>
                      <a:pt x="1811867" y="0"/>
                    </a:moveTo>
                    <a:cubicBezTo>
                      <a:pt x="1869722" y="4233"/>
                      <a:pt x="1927578" y="8466"/>
                      <a:pt x="1955800" y="42333"/>
                    </a:cubicBezTo>
                    <a:cubicBezTo>
                      <a:pt x="1984022" y="76200"/>
                      <a:pt x="2009422" y="153811"/>
                      <a:pt x="1981200" y="203200"/>
                    </a:cubicBezTo>
                    <a:cubicBezTo>
                      <a:pt x="1952978" y="252589"/>
                      <a:pt x="1878189" y="314677"/>
                      <a:pt x="1786467" y="338666"/>
                    </a:cubicBezTo>
                    <a:cubicBezTo>
                      <a:pt x="1694745" y="362655"/>
                      <a:pt x="1526823" y="333022"/>
                      <a:pt x="1430867" y="347133"/>
                    </a:cubicBezTo>
                    <a:cubicBezTo>
                      <a:pt x="1334911" y="361244"/>
                      <a:pt x="1285522" y="424744"/>
                      <a:pt x="1210733" y="423333"/>
                    </a:cubicBezTo>
                    <a:cubicBezTo>
                      <a:pt x="1135944" y="421922"/>
                      <a:pt x="1055511" y="351366"/>
                      <a:pt x="982133" y="338666"/>
                    </a:cubicBezTo>
                    <a:cubicBezTo>
                      <a:pt x="908755" y="325966"/>
                      <a:pt x="828322" y="335844"/>
                      <a:pt x="770467" y="347133"/>
                    </a:cubicBezTo>
                    <a:cubicBezTo>
                      <a:pt x="712611" y="358422"/>
                      <a:pt x="691444" y="416278"/>
                      <a:pt x="635000" y="406400"/>
                    </a:cubicBezTo>
                    <a:cubicBezTo>
                      <a:pt x="578556" y="396522"/>
                      <a:pt x="488244" y="307622"/>
                      <a:pt x="431800" y="287866"/>
                    </a:cubicBezTo>
                    <a:cubicBezTo>
                      <a:pt x="375355" y="268110"/>
                      <a:pt x="341488" y="300566"/>
                      <a:pt x="296333" y="287866"/>
                    </a:cubicBezTo>
                    <a:cubicBezTo>
                      <a:pt x="251178" y="275166"/>
                      <a:pt x="210256" y="213077"/>
                      <a:pt x="160867" y="211666"/>
                    </a:cubicBezTo>
                    <a:cubicBezTo>
                      <a:pt x="111478" y="210255"/>
                      <a:pt x="0" y="279400"/>
                      <a:pt x="0" y="279400"/>
                    </a:cubicBezTo>
                    <a:lnTo>
                      <a:pt x="0" y="279400"/>
                    </a:lnTo>
                  </a:path>
                </a:pathLst>
              </a:custGeom>
              <a:ln w="28575">
                <a:solidFill>
                  <a:schemeClr val="accent5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82550"/>
              </a:sp3d>
            </p:spPr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8" name="Gruppierung 21">
              <a:extLst>
                <a:ext uri="{FF2B5EF4-FFF2-40B4-BE49-F238E27FC236}">
                  <a16:creationId xmlns:a16="http://schemas.microsoft.com/office/drawing/2014/main" id="{EAB56784-06A8-D4EA-2626-C1D7DF0EA051}"/>
                </a:ext>
              </a:extLst>
            </p:cNvPr>
            <p:cNvGrpSpPr/>
            <p:nvPr/>
          </p:nvGrpSpPr>
          <p:grpSpPr>
            <a:xfrm>
              <a:off x="6197008" y="2555081"/>
              <a:ext cx="1518196" cy="890829"/>
              <a:chOff x="-793861" y="4748798"/>
              <a:chExt cx="1518196" cy="890829"/>
            </a:xfrm>
          </p:grpSpPr>
          <p:sp>
            <p:nvSpPr>
              <p:cNvPr id="94" name="Abgerundetes Rechteck 93">
                <a:extLst>
                  <a:ext uri="{FF2B5EF4-FFF2-40B4-BE49-F238E27FC236}">
                    <a16:creationId xmlns:a16="http://schemas.microsoft.com/office/drawing/2014/main" id="{94382D87-9F50-257C-3B65-0A5332F8501B}"/>
                  </a:ext>
                </a:extLst>
              </p:cNvPr>
              <p:cNvSpPr/>
              <p:nvPr/>
            </p:nvSpPr>
            <p:spPr bwMode="auto">
              <a:xfrm flipV="1">
                <a:off x="-669849" y="5166745"/>
                <a:ext cx="1394184" cy="472882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95" name="Textfeld 94">
                <a:extLst>
                  <a:ext uri="{FF2B5EF4-FFF2-40B4-BE49-F238E27FC236}">
                    <a16:creationId xmlns:a16="http://schemas.microsoft.com/office/drawing/2014/main" id="{4CB1131C-6257-68DD-8885-235AA822F8D5}"/>
                  </a:ext>
                </a:extLst>
              </p:cNvPr>
              <p:cNvSpPr txBox="1"/>
              <p:nvPr/>
            </p:nvSpPr>
            <p:spPr>
              <a:xfrm>
                <a:off x="-688899" y="5005388"/>
                <a:ext cx="22519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800" dirty="0" err="1"/>
                  <a:t>z</a:t>
                </a:r>
                <a:endParaRPr lang="de-DE" sz="800" dirty="0"/>
              </a:p>
            </p:txBody>
          </p:sp>
          <p:sp>
            <p:nvSpPr>
              <p:cNvPr id="96" name="Textfeld 95">
                <a:extLst>
                  <a:ext uri="{FF2B5EF4-FFF2-40B4-BE49-F238E27FC236}">
                    <a16:creationId xmlns:a16="http://schemas.microsoft.com/office/drawing/2014/main" id="{9CB62A6D-20BF-DA0C-4A2C-8253DF7D90ED}"/>
                  </a:ext>
                </a:extLst>
              </p:cNvPr>
              <p:cNvSpPr txBox="1"/>
              <p:nvPr/>
            </p:nvSpPr>
            <p:spPr>
              <a:xfrm>
                <a:off x="-746049" y="4949099"/>
                <a:ext cx="23532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 err="1"/>
                  <a:t>z</a:t>
                </a:r>
                <a:endParaRPr lang="de-DE" sz="1000" dirty="0"/>
              </a:p>
            </p:txBody>
          </p:sp>
          <p:sp>
            <p:nvSpPr>
              <p:cNvPr id="97" name="Textfeld 96">
                <a:extLst>
                  <a:ext uri="{FF2B5EF4-FFF2-40B4-BE49-F238E27FC236}">
                    <a16:creationId xmlns:a16="http://schemas.microsoft.com/office/drawing/2014/main" id="{23B3B1FC-D990-6107-3D8F-4D5088568F6B}"/>
                  </a:ext>
                </a:extLst>
              </p:cNvPr>
              <p:cNvSpPr txBox="1"/>
              <p:nvPr/>
            </p:nvSpPr>
            <p:spPr>
              <a:xfrm>
                <a:off x="-793861" y="4861628"/>
                <a:ext cx="24878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err="1"/>
                  <a:t>z</a:t>
                </a:r>
                <a:endParaRPr lang="de-DE" sz="1200" dirty="0"/>
              </a:p>
            </p:txBody>
          </p:sp>
          <p:sp>
            <p:nvSpPr>
              <p:cNvPr id="98" name="Textfeld 97">
                <a:extLst>
                  <a:ext uri="{FF2B5EF4-FFF2-40B4-BE49-F238E27FC236}">
                    <a16:creationId xmlns:a16="http://schemas.microsoft.com/office/drawing/2014/main" id="{40E3B5C7-E850-F2FF-2839-65C83439E852}"/>
                  </a:ext>
                </a:extLst>
              </p:cNvPr>
              <p:cNvSpPr txBox="1"/>
              <p:nvPr/>
            </p:nvSpPr>
            <p:spPr>
              <a:xfrm>
                <a:off x="-730174" y="4803388"/>
                <a:ext cx="24878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err="1"/>
                  <a:t>z</a:t>
                </a:r>
                <a:endParaRPr lang="de-DE" sz="1200" dirty="0"/>
              </a:p>
            </p:txBody>
          </p:sp>
          <p:sp>
            <p:nvSpPr>
              <p:cNvPr id="99" name="Textfeld 98">
                <a:extLst>
                  <a:ext uri="{FF2B5EF4-FFF2-40B4-BE49-F238E27FC236}">
                    <a16:creationId xmlns:a16="http://schemas.microsoft.com/office/drawing/2014/main" id="{179A6F75-B1EA-BF5D-9C0A-794EF2F03B3C}"/>
                  </a:ext>
                </a:extLst>
              </p:cNvPr>
              <p:cNvSpPr txBox="1"/>
              <p:nvPr/>
            </p:nvSpPr>
            <p:spPr>
              <a:xfrm>
                <a:off x="-656327" y="4842578"/>
                <a:ext cx="24878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err="1"/>
                  <a:t>z</a:t>
                </a:r>
                <a:endParaRPr lang="de-DE" sz="1200" dirty="0"/>
              </a:p>
            </p:txBody>
          </p:sp>
          <p:sp>
            <p:nvSpPr>
              <p:cNvPr id="100" name="Textfeld 99">
                <a:extLst>
                  <a:ext uri="{FF2B5EF4-FFF2-40B4-BE49-F238E27FC236}">
                    <a16:creationId xmlns:a16="http://schemas.microsoft.com/office/drawing/2014/main" id="{8A23229B-5573-A077-B386-82AABEF20027}"/>
                  </a:ext>
                </a:extLst>
              </p:cNvPr>
              <p:cNvSpPr txBox="1"/>
              <p:nvPr/>
            </p:nvSpPr>
            <p:spPr>
              <a:xfrm>
                <a:off x="-578575" y="4790688"/>
                <a:ext cx="2555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/>
                  <a:t>z</a:t>
                </a:r>
                <a:endParaRPr lang="de-DE" sz="1400" dirty="0"/>
              </a:p>
            </p:txBody>
          </p:sp>
          <p:sp>
            <p:nvSpPr>
              <p:cNvPr id="101" name="Textfeld 100">
                <a:extLst>
                  <a:ext uri="{FF2B5EF4-FFF2-40B4-BE49-F238E27FC236}">
                    <a16:creationId xmlns:a16="http://schemas.microsoft.com/office/drawing/2014/main" id="{6A2EA8BC-B996-4165-6269-CE8B52D7041E}"/>
                  </a:ext>
                </a:extLst>
              </p:cNvPr>
              <p:cNvSpPr txBox="1"/>
              <p:nvPr/>
            </p:nvSpPr>
            <p:spPr>
              <a:xfrm>
                <a:off x="-490913" y="4748798"/>
                <a:ext cx="2657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err="1"/>
                  <a:t>z</a:t>
                </a:r>
                <a:endParaRPr lang="de-DE" sz="1600" dirty="0"/>
              </a:p>
            </p:txBody>
          </p:sp>
          <p:sp>
            <p:nvSpPr>
              <p:cNvPr id="102" name="Textfeld 101">
                <a:extLst>
                  <a:ext uri="{FF2B5EF4-FFF2-40B4-BE49-F238E27FC236}">
                    <a16:creationId xmlns:a16="http://schemas.microsoft.com/office/drawing/2014/main" id="{575DA74E-FCC2-DF96-AB8B-B30B4CFD3AFF}"/>
                  </a:ext>
                </a:extLst>
              </p:cNvPr>
              <p:cNvSpPr txBox="1"/>
              <p:nvPr/>
            </p:nvSpPr>
            <p:spPr>
              <a:xfrm>
                <a:off x="-407541" y="4782622"/>
                <a:ext cx="2758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/>
                  <a:t>z</a:t>
                </a:r>
                <a:endParaRPr lang="de-DE" dirty="0"/>
              </a:p>
            </p:txBody>
          </p:sp>
        </p:grpSp>
        <p:grpSp>
          <p:nvGrpSpPr>
            <p:cNvPr id="19" name="Gruppierung 22">
              <a:extLst>
                <a:ext uri="{FF2B5EF4-FFF2-40B4-BE49-F238E27FC236}">
                  <a16:creationId xmlns:a16="http://schemas.microsoft.com/office/drawing/2014/main" id="{7B84DF39-B959-9ECD-2650-47795CF65FBB}"/>
                </a:ext>
              </a:extLst>
            </p:cNvPr>
            <p:cNvGrpSpPr/>
            <p:nvPr/>
          </p:nvGrpSpPr>
          <p:grpSpPr>
            <a:xfrm>
              <a:off x="4168381" y="4334165"/>
              <a:ext cx="802612" cy="472882"/>
              <a:chOff x="448733" y="4498183"/>
              <a:chExt cx="802612" cy="472882"/>
            </a:xfrm>
          </p:grpSpPr>
          <p:sp>
            <p:nvSpPr>
              <p:cNvPr id="92" name="Abgerundetes Rechteck 91">
                <a:extLst>
                  <a:ext uri="{FF2B5EF4-FFF2-40B4-BE49-F238E27FC236}">
                    <a16:creationId xmlns:a16="http://schemas.microsoft.com/office/drawing/2014/main" id="{5E92C774-F8C7-1079-1275-CBF08B8FDDFB}"/>
                  </a:ext>
                </a:extLst>
              </p:cNvPr>
              <p:cNvSpPr/>
              <p:nvPr/>
            </p:nvSpPr>
            <p:spPr bwMode="auto">
              <a:xfrm flipV="1">
                <a:off x="448733" y="4498183"/>
                <a:ext cx="802612" cy="472882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93" name="Abgerundetes Rechteck 92">
                <a:extLst>
                  <a:ext uri="{FF2B5EF4-FFF2-40B4-BE49-F238E27FC236}">
                    <a16:creationId xmlns:a16="http://schemas.microsoft.com/office/drawing/2014/main" id="{0E121EC1-04C2-08B6-BD7D-6C9FD6348E3B}"/>
                  </a:ext>
                </a:extLst>
              </p:cNvPr>
              <p:cNvSpPr/>
              <p:nvPr/>
            </p:nvSpPr>
            <p:spPr bwMode="auto">
              <a:xfrm flipV="1">
                <a:off x="659766" y="4574752"/>
                <a:ext cx="529933" cy="339798"/>
              </a:xfrm>
              <a:prstGeom prst="roundRect">
                <a:avLst>
                  <a:gd name="adj" fmla="val 47348"/>
                </a:avLst>
              </a:prstGeom>
              <a:solidFill>
                <a:schemeClr val="bg1">
                  <a:lumMod val="95000"/>
                </a:schemeClr>
              </a:solidFill>
              <a:ln w="34925">
                <a:solidFill>
                  <a:schemeClr val="bg1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</p:grpSp>
        <p:grpSp>
          <p:nvGrpSpPr>
            <p:cNvPr id="20" name="Gruppierung 99">
              <a:extLst>
                <a:ext uri="{FF2B5EF4-FFF2-40B4-BE49-F238E27FC236}">
                  <a16:creationId xmlns:a16="http://schemas.microsoft.com/office/drawing/2014/main" id="{6E29642A-3F2B-1BFB-CB9A-8D773E38E4E3}"/>
                </a:ext>
              </a:extLst>
            </p:cNvPr>
            <p:cNvGrpSpPr/>
            <p:nvPr/>
          </p:nvGrpSpPr>
          <p:grpSpPr>
            <a:xfrm>
              <a:off x="992971" y="2684245"/>
              <a:ext cx="1913532" cy="759292"/>
              <a:chOff x="839346" y="2933727"/>
              <a:chExt cx="1913532" cy="759292"/>
            </a:xfrm>
          </p:grpSpPr>
          <p:pic>
            <p:nvPicPr>
              <p:cNvPr id="88" name="Bild 52">
                <a:extLst>
                  <a:ext uri="{FF2B5EF4-FFF2-40B4-BE49-F238E27FC236}">
                    <a16:creationId xmlns:a16="http://schemas.microsoft.com/office/drawing/2014/main" id="{13CC0EF4-7EB5-56BE-8CB9-71F39B97C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8587132" flipH="1">
                <a:off x="839346" y="3023881"/>
                <a:ext cx="392112" cy="392112"/>
              </a:xfrm>
              <a:prstGeom prst="rect">
                <a:avLst/>
              </a:prstGeom>
            </p:spPr>
          </p:pic>
          <p:pic>
            <p:nvPicPr>
              <p:cNvPr id="89" name="Bild 55">
                <a:extLst>
                  <a:ext uri="{FF2B5EF4-FFF2-40B4-BE49-F238E27FC236}">
                    <a16:creationId xmlns:a16="http://schemas.microsoft.com/office/drawing/2014/main" id="{10FEFE58-28D9-9457-C877-B1E3DF4E8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20922856" flipH="1">
                <a:off x="1441278" y="2933727"/>
                <a:ext cx="392112" cy="392112"/>
              </a:xfrm>
              <a:prstGeom prst="rect">
                <a:avLst/>
              </a:prstGeom>
            </p:spPr>
          </p:pic>
          <p:pic>
            <p:nvPicPr>
              <p:cNvPr id="90" name="Bild 57">
                <a:extLst>
                  <a:ext uri="{FF2B5EF4-FFF2-40B4-BE49-F238E27FC236}">
                    <a16:creationId xmlns:a16="http://schemas.microsoft.com/office/drawing/2014/main" id="{9DF281DA-4472-13E5-DB5E-D3F0EB4BC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4113638" flipH="1">
                <a:off x="2360766" y="3080541"/>
                <a:ext cx="392112" cy="392112"/>
              </a:xfrm>
              <a:prstGeom prst="rect">
                <a:avLst/>
              </a:prstGeom>
            </p:spPr>
          </p:pic>
          <p:sp>
            <p:nvSpPr>
              <p:cNvPr id="91" name="Abgerundetes Rechteck 90">
                <a:extLst>
                  <a:ext uri="{FF2B5EF4-FFF2-40B4-BE49-F238E27FC236}">
                    <a16:creationId xmlns:a16="http://schemas.microsoft.com/office/drawing/2014/main" id="{70C9FF6E-03B4-65DA-D17B-1011D3D0F322}"/>
                  </a:ext>
                </a:extLst>
              </p:cNvPr>
              <p:cNvSpPr/>
              <p:nvPr/>
            </p:nvSpPr>
            <p:spPr bwMode="auto">
              <a:xfrm flipV="1">
                <a:off x="1132798" y="3220137"/>
                <a:ext cx="1394184" cy="472882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</p:grpSp>
        <p:grpSp>
          <p:nvGrpSpPr>
            <p:cNvPr id="21" name="Gruppierung 70">
              <a:extLst>
                <a:ext uri="{FF2B5EF4-FFF2-40B4-BE49-F238E27FC236}">
                  <a16:creationId xmlns:a16="http://schemas.microsoft.com/office/drawing/2014/main" id="{BD7AAA13-BF4C-FB60-2776-F77017564DA3}"/>
                </a:ext>
              </a:extLst>
            </p:cNvPr>
            <p:cNvGrpSpPr/>
            <p:nvPr/>
          </p:nvGrpSpPr>
          <p:grpSpPr>
            <a:xfrm>
              <a:off x="1611435" y="4294201"/>
              <a:ext cx="1485556" cy="577259"/>
              <a:chOff x="1532407" y="4503043"/>
              <a:chExt cx="1485556" cy="577259"/>
            </a:xfrm>
          </p:grpSpPr>
          <p:grpSp>
            <p:nvGrpSpPr>
              <p:cNvPr id="75" name="Gruppierung 59">
                <a:extLst>
                  <a:ext uri="{FF2B5EF4-FFF2-40B4-BE49-F238E27FC236}">
                    <a16:creationId xmlns:a16="http://schemas.microsoft.com/office/drawing/2014/main" id="{4D2B8D18-B098-1150-54FC-4068DA046C05}"/>
                  </a:ext>
                </a:extLst>
              </p:cNvPr>
              <p:cNvGrpSpPr/>
              <p:nvPr/>
            </p:nvGrpSpPr>
            <p:grpSpPr>
              <a:xfrm>
                <a:off x="1532407" y="4503043"/>
                <a:ext cx="1485556" cy="577259"/>
                <a:chOff x="257546" y="4270647"/>
                <a:chExt cx="1485556" cy="577259"/>
              </a:xfrm>
            </p:grpSpPr>
            <p:sp>
              <p:nvSpPr>
                <p:cNvPr id="86" name="Abgerundetes Rechteck 85">
                  <a:extLst>
                    <a:ext uri="{FF2B5EF4-FFF2-40B4-BE49-F238E27FC236}">
                      <a16:creationId xmlns:a16="http://schemas.microsoft.com/office/drawing/2014/main" id="{3F45B0EB-2446-DB79-FB9E-9C036DAF6862}"/>
                    </a:ext>
                  </a:extLst>
                </p:cNvPr>
                <p:cNvSpPr/>
                <p:nvPr/>
              </p:nvSpPr>
              <p:spPr bwMode="auto">
                <a:xfrm flipV="1">
                  <a:off x="348918" y="4318791"/>
                  <a:ext cx="1394184" cy="472882"/>
                </a:xfrm>
                <a:prstGeom prst="roundRect">
                  <a:avLst>
                    <a:gd name="adj" fmla="val 47348"/>
                  </a:avLst>
                </a:prstGeom>
                <a:solidFill>
                  <a:schemeClr val="accent5">
                    <a:lumMod val="50000"/>
                  </a:schemeClr>
                </a:solidFill>
                <a:ln w="34925">
                  <a:solidFill>
                    <a:schemeClr val="accent5">
                      <a:lumMod val="50000"/>
                    </a:schemeClr>
                  </a:solidFill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4605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de-DE" sz="1600"/>
                </a:p>
              </p:txBody>
            </p:sp>
            <p:sp>
              <p:nvSpPr>
                <p:cNvPr id="87" name="Gleichschenkliges Dreieck 53">
                  <a:extLst>
                    <a:ext uri="{FF2B5EF4-FFF2-40B4-BE49-F238E27FC236}">
                      <a16:creationId xmlns:a16="http://schemas.microsoft.com/office/drawing/2014/main" id="{FB1C061F-C957-1505-8B97-174FEE52CCA4}"/>
                    </a:ext>
                  </a:extLst>
                </p:cNvPr>
                <p:cNvSpPr/>
                <p:nvPr/>
              </p:nvSpPr>
              <p:spPr>
                <a:xfrm rot="5400000">
                  <a:off x="196669" y="4331524"/>
                  <a:ext cx="577259" cy="45550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76" name="Gruppierung 64">
                <a:extLst>
                  <a:ext uri="{FF2B5EF4-FFF2-40B4-BE49-F238E27FC236}">
                    <a16:creationId xmlns:a16="http://schemas.microsoft.com/office/drawing/2014/main" id="{4E870FDB-66F6-0FBC-9622-A8097D36751B}"/>
                  </a:ext>
                </a:extLst>
              </p:cNvPr>
              <p:cNvGrpSpPr/>
              <p:nvPr/>
            </p:nvGrpSpPr>
            <p:grpSpPr>
              <a:xfrm>
                <a:off x="1671568" y="4612464"/>
                <a:ext cx="232531" cy="189141"/>
                <a:chOff x="1671568" y="4612464"/>
                <a:chExt cx="232531" cy="189141"/>
              </a:xfrm>
            </p:grpSpPr>
            <p:sp>
              <p:nvSpPr>
                <p:cNvPr id="82" name="Gleichschenkliges Dreieck 60">
                  <a:extLst>
                    <a:ext uri="{FF2B5EF4-FFF2-40B4-BE49-F238E27FC236}">
                      <a16:creationId xmlns:a16="http://schemas.microsoft.com/office/drawing/2014/main" id="{4FA86F18-B584-B45A-1B9D-889592A71F82}"/>
                    </a:ext>
                  </a:extLst>
                </p:cNvPr>
                <p:cNvSpPr/>
                <p:nvPr/>
              </p:nvSpPr>
              <p:spPr>
                <a:xfrm rot="12702146">
                  <a:off x="1671568" y="4612464"/>
                  <a:ext cx="52999" cy="71601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3" name="Gleichschenkliges Dreieck 61">
                  <a:extLst>
                    <a:ext uri="{FF2B5EF4-FFF2-40B4-BE49-F238E27FC236}">
                      <a16:creationId xmlns:a16="http://schemas.microsoft.com/office/drawing/2014/main" id="{2DD0CFE7-BEFF-C86A-7796-4085A0FF8D51}"/>
                    </a:ext>
                  </a:extLst>
                </p:cNvPr>
                <p:cNvSpPr/>
                <p:nvPr/>
              </p:nvSpPr>
              <p:spPr>
                <a:xfrm rot="12702146">
                  <a:off x="1729640" y="4650498"/>
                  <a:ext cx="52999" cy="71601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4" name="Gleichschenkliges Dreieck 62">
                  <a:extLst>
                    <a:ext uri="{FF2B5EF4-FFF2-40B4-BE49-F238E27FC236}">
                      <a16:creationId xmlns:a16="http://schemas.microsoft.com/office/drawing/2014/main" id="{32B472BC-53A0-2102-189C-0DD919ACEC10}"/>
                    </a:ext>
                  </a:extLst>
                </p:cNvPr>
                <p:cNvSpPr/>
                <p:nvPr/>
              </p:nvSpPr>
              <p:spPr>
                <a:xfrm rot="12702146">
                  <a:off x="1793028" y="4691970"/>
                  <a:ext cx="52999" cy="71601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5" name="Gleichschenkliges Dreieck 63">
                  <a:extLst>
                    <a:ext uri="{FF2B5EF4-FFF2-40B4-BE49-F238E27FC236}">
                      <a16:creationId xmlns:a16="http://schemas.microsoft.com/office/drawing/2014/main" id="{CC514D91-1D1B-2593-ED4B-864FA115AC6A}"/>
                    </a:ext>
                  </a:extLst>
                </p:cNvPr>
                <p:cNvSpPr/>
                <p:nvPr/>
              </p:nvSpPr>
              <p:spPr>
                <a:xfrm rot="12702146">
                  <a:off x="1851100" y="4730004"/>
                  <a:ext cx="52999" cy="71601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77" name="Gruppierung 65">
                <a:extLst>
                  <a:ext uri="{FF2B5EF4-FFF2-40B4-BE49-F238E27FC236}">
                    <a16:creationId xmlns:a16="http://schemas.microsoft.com/office/drawing/2014/main" id="{3B10BB01-D02B-5030-579D-56E1EFB20BC1}"/>
                  </a:ext>
                </a:extLst>
              </p:cNvPr>
              <p:cNvGrpSpPr/>
              <p:nvPr/>
            </p:nvGrpSpPr>
            <p:grpSpPr>
              <a:xfrm flipV="1">
                <a:off x="1684408" y="4776623"/>
                <a:ext cx="232531" cy="189141"/>
                <a:chOff x="1671568" y="4612464"/>
                <a:chExt cx="232531" cy="189141"/>
              </a:xfrm>
            </p:grpSpPr>
            <p:sp>
              <p:nvSpPr>
                <p:cNvPr id="78" name="Gleichschenkliges Dreieck 66">
                  <a:extLst>
                    <a:ext uri="{FF2B5EF4-FFF2-40B4-BE49-F238E27FC236}">
                      <a16:creationId xmlns:a16="http://schemas.microsoft.com/office/drawing/2014/main" id="{A5060C65-4AB1-F25A-B672-6A8C27DA8560}"/>
                    </a:ext>
                  </a:extLst>
                </p:cNvPr>
                <p:cNvSpPr/>
                <p:nvPr/>
              </p:nvSpPr>
              <p:spPr>
                <a:xfrm rot="12702146">
                  <a:off x="1671568" y="4612464"/>
                  <a:ext cx="52999" cy="71601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9" name="Gleichschenkliges Dreieck 67">
                  <a:extLst>
                    <a:ext uri="{FF2B5EF4-FFF2-40B4-BE49-F238E27FC236}">
                      <a16:creationId xmlns:a16="http://schemas.microsoft.com/office/drawing/2014/main" id="{57278425-D434-C7BC-778A-0AED67287876}"/>
                    </a:ext>
                  </a:extLst>
                </p:cNvPr>
                <p:cNvSpPr/>
                <p:nvPr/>
              </p:nvSpPr>
              <p:spPr>
                <a:xfrm rot="12702146">
                  <a:off x="1729640" y="4650498"/>
                  <a:ext cx="52999" cy="71601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0" name="Gleichschenkliges Dreieck 68">
                  <a:extLst>
                    <a:ext uri="{FF2B5EF4-FFF2-40B4-BE49-F238E27FC236}">
                      <a16:creationId xmlns:a16="http://schemas.microsoft.com/office/drawing/2014/main" id="{7EF8A6CE-BC3C-91DA-1626-612582B39699}"/>
                    </a:ext>
                  </a:extLst>
                </p:cNvPr>
                <p:cNvSpPr/>
                <p:nvPr/>
              </p:nvSpPr>
              <p:spPr>
                <a:xfrm rot="12702146">
                  <a:off x="1793028" y="4691970"/>
                  <a:ext cx="52999" cy="71601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1" name="Gleichschenkliges Dreieck 69">
                  <a:extLst>
                    <a:ext uri="{FF2B5EF4-FFF2-40B4-BE49-F238E27FC236}">
                      <a16:creationId xmlns:a16="http://schemas.microsoft.com/office/drawing/2014/main" id="{BB49D345-F895-D896-C9AB-20C770B94EB2}"/>
                    </a:ext>
                  </a:extLst>
                </p:cNvPr>
                <p:cNvSpPr/>
                <p:nvPr/>
              </p:nvSpPr>
              <p:spPr>
                <a:xfrm rot="12702146">
                  <a:off x="1851100" y="4730004"/>
                  <a:ext cx="52999" cy="71601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sp>
          <p:nvSpPr>
            <p:cNvPr id="22" name="Abgerundetes Rechteck 21">
              <a:extLst>
                <a:ext uri="{FF2B5EF4-FFF2-40B4-BE49-F238E27FC236}">
                  <a16:creationId xmlns:a16="http://schemas.microsoft.com/office/drawing/2014/main" id="{B5DF6A0E-906D-0D54-2E8A-45A68FBA04E4}"/>
                </a:ext>
              </a:extLst>
            </p:cNvPr>
            <p:cNvSpPr/>
            <p:nvPr/>
          </p:nvSpPr>
          <p:spPr bwMode="auto">
            <a:xfrm flipV="1">
              <a:off x="6056134" y="4342345"/>
              <a:ext cx="1394184" cy="472882"/>
            </a:xfrm>
            <a:prstGeom prst="roundRect">
              <a:avLst>
                <a:gd name="adj" fmla="val 47348"/>
              </a:avLst>
            </a:prstGeom>
            <a:solidFill>
              <a:schemeClr val="accent5">
                <a:lumMod val="50000"/>
              </a:schemeClr>
            </a:solidFill>
            <a:ln w="34925">
              <a:solidFill>
                <a:schemeClr val="accent5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4605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600"/>
            </a:p>
          </p:txBody>
        </p: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14161ED1-0DC0-FEF2-E62E-10175ACA0970}"/>
                </a:ext>
              </a:extLst>
            </p:cNvPr>
            <p:cNvCxnSpPr/>
            <p:nvPr/>
          </p:nvCxnSpPr>
          <p:spPr bwMode="auto">
            <a:xfrm flipH="1" flipV="1">
              <a:off x="6359285" y="4162001"/>
              <a:ext cx="66359" cy="132200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 type="none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728B03B0-5858-F9FA-ECFD-F6DFBF05C773}"/>
                </a:ext>
              </a:extLst>
            </p:cNvPr>
            <p:cNvCxnSpPr/>
            <p:nvPr/>
          </p:nvCxnSpPr>
          <p:spPr bwMode="auto">
            <a:xfrm flipH="1">
              <a:off x="5927108" y="4771351"/>
              <a:ext cx="118979" cy="100110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 type="none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71A727C4-8008-347D-0A93-8782574162FF}"/>
                </a:ext>
              </a:extLst>
            </p:cNvPr>
            <p:cNvCxnSpPr/>
            <p:nvPr/>
          </p:nvCxnSpPr>
          <p:spPr bwMode="auto">
            <a:xfrm>
              <a:off x="7487563" y="4721296"/>
              <a:ext cx="118979" cy="100110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 type="none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3E9328FC-2700-D7B3-50EC-572A12821B90}"/>
                </a:ext>
              </a:extLst>
            </p:cNvPr>
            <p:cNvCxnSpPr/>
            <p:nvPr/>
          </p:nvCxnSpPr>
          <p:spPr bwMode="auto">
            <a:xfrm flipV="1">
              <a:off x="7523169" y="4563313"/>
              <a:ext cx="166745" cy="2235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 type="none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27" name="Gruppierung 89">
              <a:extLst>
                <a:ext uri="{FF2B5EF4-FFF2-40B4-BE49-F238E27FC236}">
                  <a16:creationId xmlns:a16="http://schemas.microsoft.com/office/drawing/2014/main" id="{B9A44643-BEF7-7101-1747-AA0E334AED2B}"/>
                </a:ext>
              </a:extLst>
            </p:cNvPr>
            <p:cNvGrpSpPr/>
            <p:nvPr/>
          </p:nvGrpSpPr>
          <p:grpSpPr>
            <a:xfrm>
              <a:off x="7736146" y="4446945"/>
              <a:ext cx="214420" cy="229792"/>
              <a:chOff x="7959725" y="4216399"/>
              <a:chExt cx="214420" cy="229792"/>
            </a:xfrm>
          </p:grpSpPr>
          <p:sp>
            <p:nvSpPr>
              <p:cNvPr id="72" name="Rechteck 71">
                <a:extLst>
                  <a:ext uri="{FF2B5EF4-FFF2-40B4-BE49-F238E27FC236}">
                    <a16:creationId xmlns:a16="http://schemas.microsoft.com/office/drawing/2014/main" id="{D42AEE40-98F9-532A-EDC8-2E2D7B6FF62D}"/>
                  </a:ext>
                </a:extLst>
              </p:cNvPr>
              <p:cNvSpPr/>
              <p:nvPr/>
            </p:nvSpPr>
            <p:spPr>
              <a:xfrm>
                <a:off x="7959725" y="4216400"/>
                <a:ext cx="120650" cy="21477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" name="Gleichschenkliges Dreieck 83">
                <a:extLst>
                  <a:ext uri="{FF2B5EF4-FFF2-40B4-BE49-F238E27FC236}">
                    <a16:creationId xmlns:a16="http://schemas.microsoft.com/office/drawing/2014/main" id="{DDB09733-A9FB-3945-34F9-E6E8EE793F5A}"/>
                  </a:ext>
                </a:extLst>
              </p:cNvPr>
              <p:cNvSpPr/>
              <p:nvPr/>
            </p:nvSpPr>
            <p:spPr>
              <a:xfrm rot="16200000">
                <a:off x="8031300" y="4221057"/>
                <a:ext cx="147501" cy="138186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4" name="Gleichschenkliges Dreieck 84">
                <a:extLst>
                  <a:ext uri="{FF2B5EF4-FFF2-40B4-BE49-F238E27FC236}">
                    <a16:creationId xmlns:a16="http://schemas.microsoft.com/office/drawing/2014/main" id="{FEBD2869-5D1A-81E9-A8B9-81A7EECD93F0}"/>
                  </a:ext>
                </a:extLst>
              </p:cNvPr>
              <p:cNvSpPr/>
              <p:nvPr/>
            </p:nvSpPr>
            <p:spPr>
              <a:xfrm rot="16200000">
                <a:off x="8031301" y="4303348"/>
                <a:ext cx="147501" cy="138186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8" name="Gruppierung 88">
              <a:extLst>
                <a:ext uri="{FF2B5EF4-FFF2-40B4-BE49-F238E27FC236}">
                  <a16:creationId xmlns:a16="http://schemas.microsoft.com/office/drawing/2014/main" id="{113E68A7-B33B-7EDC-43B3-4E671DB6DE31}"/>
                </a:ext>
              </a:extLst>
            </p:cNvPr>
            <p:cNvGrpSpPr/>
            <p:nvPr/>
          </p:nvGrpSpPr>
          <p:grpSpPr>
            <a:xfrm>
              <a:off x="7542889" y="4832156"/>
              <a:ext cx="228600" cy="193616"/>
              <a:chOff x="8258175" y="4352925"/>
              <a:chExt cx="228600" cy="193616"/>
            </a:xfrm>
          </p:grpSpPr>
          <p:sp>
            <p:nvSpPr>
              <p:cNvPr id="70" name="Sechseck 69">
                <a:extLst>
                  <a:ext uri="{FF2B5EF4-FFF2-40B4-BE49-F238E27FC236}">
                    <a16:creationId xmlns:a16="http://schemas.microsoft.com/office/drawing/2014/main" id="{FDA7AC8F-D7FB-E027-9A54-1FB9F3F716F0}"/>
                  </a:ext>
                </a:extLst>
              </p:cNvPr>
              <p:cNvSpPr/>
              <p:nvPr/>
            </p:nvSpPr>
            <p:spPr>
              <a:xfrm>
                <a:off x="8331200" y="4352925"/>
                <a:ext cx="155575" cy="142875"/>
              </a:xfrm>
              <a:prstGeom prst="hexagon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1" name="Gleichschenkliges Dreieck 85">
                <a:extLst>
                  <a:ext uri="{FF2B5EF4-FFF2-40B4-BE49-F238E27FC236}">
                    <a16:creationId xmlns:a16="http://schemas.microsoft.com/office/drawing/2014/main" id="{FE7A4AB0-1763-826F-211A-6754AC2DD0EE}"/>
                  </a:ext>
                </a:extLst>
              </p:cNvPr>
              <p:cNvSpPr/>
              <p:nvPr/>
            </p:nvSpPr>
            <p:spPr>
              <a:xfrm rot="3530760" flipH="1">
                <a:off x="8253517" y="4403698"/>
                <a:ext cx="147501" cy="138186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9" name="Gruppierung 90">
              <a:extLst>
                <a:ext uri="{FF2B5EF4-FFF2-40B4-BE49-F238E27FC236}">
                  <a16:creationId xmlns:a16="http://schemas.microsoft.com/office/drawing/2014/main" id="{D24CF0A0-B8DF-22D2-D70D-9A648B6A2AAF}"/>
                </a:ext>
              </a:extLst>
            </p:cNvPr>
            <p:cNvGrpSpPr/>
            <p:nvPr/>
          </p:nvGrpSpPr>
          <p:grpSpPr>
            <a:xfrm>
              <a:off x="6164916" y="3995558"/>
              <a:ext cx="194369" cy="147501"/>
              <a:chOff x="7685981" y="4717675"/>
              <a:chExt cx="194369" cy="147501"/>
            </a:xfrm>
          </p:grpSpPr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4AE7B821-F0DB-EF01-C762-9F8DFE78FF63}"/>
                  </a:ext>
                </a:extLst>
              </p:cNvPr>
              <p:cNvSpPr/>
              <p:nvPr/>
            </p:nvSpPr>
            <p:spPr>
              <a:xfrm>
                <a:off x="7772400" y="4724026"/>
                <a:ext cx="107950" cy="12680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9" name="Gleichschenkliges Dreieck 86">
                <a:extLst>
                  <a:ext uri="{FF2B5EF4-FFF2-40B4-BE49-F238E27FC236}">
                    <a16:creationId xmlns:a16="http://schemas.microsoft.com/office/drawing/2014/main" id="{07120326-2F5D-6B4D-6B98-24E18FE570AC}"/>
                  </a:ext>
                </a:extLst>
              </p:cNvPr>
              <p:cNvSpPr/>
              <p:nvPr/>
            </p:nvSpPr>
            <p:spPr>
              <a:xfrm rot="5400000" flipH="1">
                <a:off x="7681323" y="4722333"/>
                <a:ext cx="147501" cy="138186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0" name="Gruppierung 91">
              <a:extLst>
                <a:ext uri="{FF2B5EF4-FFF2-40B4-BE49-F238E27FC236}">
                  <a16:creationId xmlns:a16="http://schemas.microsoft.com/office/drawing/2014/main" id="{140F59BB-39C7-632B-89DB-65A7361A10CF}"/>
                </a:ext>
              </a:extLst>
            </p:cNvPr>
            <p:cNvGrpSpPr/>
            <p:nvPr/>
          </p:nvGrpSpPr>
          <p:grpSpPr>
            <a:xfrm rot="1397489">
              <a:off x="5759304" y="4864569"/>
              <a:ext cx="161540" cy="227612"/>
              <a:chOff x="8245860" y="4660216"/>
              <a:chExt cx="161540" cy="227612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3ABA46B7-05FC-A15F-9A30-986C1261BE7C}"/>
                  </a:ext>
                </a:extLst>
              </p:cNvPr>
              <p:cNvSpPr/>
              <p:nvPr/>
            </p:nvSpPr>
            <p:spPr>
              <a:xfrm>
                <a:off x="8248650" y="4660216"/>
                <a:ext cx="158750" cy="15481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7" name="Gleichschenkliges Dreieck 87">
                <a:extLst>
                  <a:ext uri="{FF2B5EF4-FFF2-40B4-BE49-F238E27FC236}">
                    <a16:creationId xmlns:a16="http://schemas.microsoft.com/office/drawing/2014/main" id="{825A20D1-B6EE-51C4-3C32-BF18160D31F4}"/>
                  </a:ext>
                </a:extLst>
              </p:cNvPr>
              <p:cNvSpPr/>
              <p:nvPr/>
            </p:nvSpPr>
            <p:spPr>
              <a:xfrm rot="409519" flipH="1">
                <a:off x="8245860" y="4749642"/>
                <a:ext cx="147501" cy="138186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7CBC4D7F-8265-2195-C4D3-0DCCF3AC1717}"/>
                </a:ext>
              </a:extLst>
            </p:cNvPr>
            <p:cNvCxnSpPr/>
            <p:nvPr/>
          </p:nvCxnSpPr>
          <p:spPr bwMode="auto">
            <a:xfrm flipH="1">
              <a:off x="3197110" y="3613555"/>
              <a:ext cx="620048" cy="63025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" name="Gerade Verbindung mit Pfeil 31">
              <a:extLst>
                <a:ext uri="{FF2B5EF4-FFF2-40B4-BE49-F238E27FC236}">
                  <a16:creationId xmlns:a16="http://schemas.microsoft.com/office/drawing/2014/main" id="{4A41CCE2-4385-1373-1202-1565E75BC3E2}"/>
                </a:ext>
              </a:extLst>
            </p:cNvPr>
            <p:cNvCxnSpPr/>
            <p:nvPr/>
          </p:nvCxnSpPr>
          <p:spPr bwMode="auto">
            <a:xfrm>
              <a:off x="5375363" y="3614161"/>
              <a:ext cx="620048" cy="630253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33" name="Gruppierung 127">
              <a:extLst>
                <a:ext uri="{FF2B5EF4-FFF2-40B4-BE49-F238E27FC236}">
                  <a16:creationId xmlns:a16="http://schemas.microsoft.com/office/drawing/2014/main" id="{337E8B78-A07C-B473-7D7E-E754B06A6CE9}"/>
                </a:ext>
              </a:extLst>
            </p:cNvPr>
            <p:cNvGrpSpPr/>
            <p:nvPr/>
          </p:nvGrpSpPr>
          <p:grpSpPr>
            <a:xfrm>
              <a:off x="5098347" y="1804334"/>
              <a:ext cx="1966733" cy="380774"/>
              <a:chOff x="19345" y="2046811"/>
              <a:chExt cx="1966733" cy="380774"/>
            </a:xfrm>
          </p:grpSpPr>
          <p:sp>
            <p:nvSpPr>
              <p:cNvPr id="45" name="Abgerundetes Rechteck 44">
                <a:extLst>
                  <a:ext uri="{FF2B5EF4-FFF2-40B4-BE49-F238E27FC236}">
                    <a16:creationId xmlns:a16="http://schemas.microsoft.com/office/drawing/2014/main" id="{581D6F52-28FA-6AA5-3071-62967002D688}"/>
                  </a:ext>
                </a:extLst>
              </p:cNvPr>
              <p:cNvSpPr/>
              <p:nvPr/>
            </p:nvSpPr>
            <p:spPr bwMode="auto">
              <a:xfrm flipV="1">
                <a:off x="230781" y="2335578"/>
                <a:ext cx="261344" cy="67050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46" name="Abgerundetes Rechteck 45">
                <a:extLst>
                  <a:ext uri="{FF2B5EF4-FFF2-40B4-BE49-F238E27FC236}">
                    <a16:creationId xmlns:a16="http://schemas.microsoft.com/office/drawing/2014/main" id="{6ED4350B-AF81-463A-4333-C64437CC5C06}"/>
                  </a:ext>
                </a:extLst>
              </p:cNvPr>
              <p:cNvSpPr/>
              <p:nvPr/>
            </p:nvSpPr>
            <p:spPr bwMode="auto">
              <a:xfrm flipV="1">
                <a:off x="527430" y="2335578"/>
                <a:ext cx="261344" cy="67050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cxnSp>
            <p:nvCxnSpPr>
              <p:cNvPr id="47" name="Gerade Verbindung 46">
                <a:extLst>
                  <a:ext uri="{FF2B5EF4-FFF2-40B4-BE49-F238E27FC236}">
                    <a16:creationId xmlns:a16="http://schemas.microsoft.com/office/drawing/2014/main" id="{190263F7-FC64-5736-49DC-647FA18CA178}"/>
                  </a:ext>
                </a:extLst>
              </p:cNvPr>
              <p:cNvCxnSpPr/>
              <p:nvPr/>
            </p:nvCxnSpPr>
            <p:spPr bwMode="auto">
              <a:xfrm>
                <a:off x="19345" y="2427585"/>
                <a:ext cx="1966733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48" name="Abgerundetes Rechteck 47">
                <a:extLst>
                  <a:ext uri="{FF2B5EF4-FFF2-40B4-BE49-F238E27FC236}">
                    <a16:creationId xmlns:a16="http://schemas.microsoft.com/office/drawing/2014/main" id="{3F88550D-3C85-053D-6E62-0B484D267B8F}"/>
                  </a:ext>
                </a:extLst>
              </p:cNvPr>
              <p:cNvSpPr/>
              <p:nvPr/>
            </p:nvSpPr>
            <p:spPr bwMode="auto">
              <a:xfrm flipV="1">
                <a:off x="825870" y="2335578"/>
                <a:ext cx="261344" cy="67050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49" name="Abgerundetes Rechteck 48">
                <a:extLst>
                  <a:ext uri="{FF2B5EF4-FFF2-40B4-BE49-F238E27FC236}">
                    <a16:creationId xmlns:a16="http://schemas.microsoft.com/office/drawing/2014/main" id="{D0A5A953-89C3-938B-572B-5B51A0462558}"/>
                  </a:ext>
                </a:extLst>
              </p:cNvPr>
              <p:cNvSpPr/>
              <p:nvPr/>
            </p:nvSpPr>
            <p:spPr bwMode="auto">
              <a:xfrm flipV="1">
                <a:off x="1124309" y="2335578"/>
                <a:ext cx="261344" cy="67050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50" name="Abgerundetes Rechteck 49">
                <a:extLst>
                  <a:ext uri="{FF2B5EF4-FFF2-40B4-BE49-F238E27FC236}">
                    <a16:creationId xmlns:a16="http://schemas.microsoft.com/office/drawing/2014/main" id="{BFAC3F72-D9E9-3994-C844-4748D554B312}"/>
                  </a:ext>
                </a:extLst>
              </p:cNvPr>
              <p:cNvSpPr/>
              <p:nvPr/>
            </p:nvSpPr>
            <p:spPr bwMode="auto">
              <a:xfrm flipV="1">
                <a:off x="1412198" y="2335578"/>
                <a:ext cx="261344" cy="67050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51" name="Abgerundetes Rechteck 50">
                <a:extLst>
                  <a:ext uri="{FF2B5EF4-FFF2-40B4-BE49-F238E27FC236}">
                    <a16:creationId xmlns:a16="http://schemas.microsoft.com/office/drawing/2014/main" id="{10086D78-F750-7217-0DD9-F2B1CFEE235D}"/>
                  </a:ext>
                </a:extLst>
              </p:cNvPr>
              <p:cNvSpPr/>
              <p:nvPr/>
            </p:nvSpPr>
            <p:spPr bwMode="auto">
              <a:xfrm flipV="1">
                <a:off x="297456" y="2241906"/>
                <a:ext cx="261344" cy="67050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52" name="Abgerundetes Rechteck 51">
                <a:extLst>
                  <a:ext uri="{FF2B5EF4-FFF2-40B4-BE49-F238E27FC236}">
                    <a16:creationId xmlns:a16="http://schemas.microsoft.com/office/drawing/2014/main" id="{D8002E3F-8B68-5A45-F3CD-6A875FAFDA34}"/>
                  </a:ext>
                </a:extLst>
              </p:cNvPr>
              <p:cNvSpPr/>
              <p:nvPr/>
            </p:nvSpPr>
            <p:spPr bwMode="auto">
              <a:xfrm flipV="1">
                <a:off x="674043" y="2239087"/>
                <a:ext cx="261344" cy="67050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53" name="Abgerundetes Rechteck 52">
                <a:extLst>
                  <a:ext uri="{FF2B5EF4-FFF2-40B4-BE49-F238E27FC236}">
                    <a16:creationId xmlns:a16="http://schemas.microsoft.com/office/drawing/2014/main" id="{3A8915E4-1346-0C4A-F57A-F35204316AED}"/>
                  </a:ext>
                </a:extLst>
              </p:cNvPr>
              <p:cNvSpPr/>
              <p:nvPr/>
            </p:nvSpPr>
            <p:spPr bwMode="auto">
              <a:xfrm flipV="1">
                <a:off x="1061676" y="2239087"/>
                <a:ext cx="261344" cy="67050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54" name="Abgerundetes Rechteck 53">
                <a:extLst>
                  <a:ext uri="{FF2B5EF4-FFF2-40B4-BE49-F238E27FC236}">
                    <a16:creationId xmlns:a16="http://schemas.microsoft.com/office/drawing/2014/main" id="{56590353-C8B3-C40A-154C-9D4AE44821FF}"/>
                  </a:ext>
                </a:extLst>
              </p:cNvPr>
              <p:cNvSpPr/>
              <p:nvPr/>
            </p:nvSpPr>
            <p:spPr bwMode="auto">
              <a:xfrm flipV="1">
                <a:off x="1447696" y="2251431"/>
                <a:ext cx="261344" cy="67050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55" name="Abgerundetes Rechteck 54">
                <a:extLst>
                  <a:ext uri="{FF2B5EF4-FFF2-40B4-BE49-F238E27FC236}">
                    <a16:creationId xmlns:a16="http://schemas.microsoft.com/office/drawing/2014/main" id="{729D1038-B3A6-07E2-A558-AE944C1CDEF5}"/>
                  </a:ext>
                </a:extLst>
              </p:cNvPr>
              <p:cNvSpPr/>
              <p:nvPr/>
            </p:nvSpPr>
            <p:spPr bwMode="auto">
              <a:xfrm flipV="1">
                <a:off x="1709040" y="2335578"/>
                <a:ext cx="62285" cy="67050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56" name="Abgerundetes Rechteck 55">
                <a:extLst>
                  <a:ext uri="{FF2B5EF4-FFF2-40B4-BE49-F238E27FC236}">
                    <a16:creationId xmlns:a16="http://schemas.microsoft.com/office/drawing/2014/main" id="{467B07D6-12A4-A3AF-41C7-71AD8519D6F7}"/>
                  </a:ext>
                </a:extLst>
              </p:cNvPr>
              <p:cNvSpPr/>
              <p:nvPr/>
            </p:nvSpPr>
            <p:spPr bwMode="auto">
              <a:xfrm flipV="1">
                <a:off x="1354510" y="2248256"/>
                <a:ext cx="62285" cy="67050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57" name="Abgerundetes Rechteck 56">
                <a:extLst>
                  <a:ext uri="{FF2B5EF4-FFF2-40B4-BE49-F238E27FC236}">
                    <a16:creationId xmlns:a16="http://schemas.microsoft.com/office/drawing/2014/main" id="{D791509E-C725-3446-CF6E-ECDBCF1CB7C3}"/>
                  </a:ext>
                </a:extLst>
              </p:cNvPr>
              <p:cNvSpPr/>
              <p:nvPr/>
            </p:nvSpPr>
            <p:spPr bwMode="auto">
              <a:xfrm flipV="1">
                <a:off x="966067" y="2239087"/>
                <a:ext cx="62285" cy="67050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58" name="Abgerundetes Rechteck 57">
                <a:extLst>
                  <a:ext uri="{FF2B5EF4-FFF2-40B4-BE49-F238E27FC236}">
                    <a16:creationId xmlns:a16="http://schemas.microsoft.com/office/drawing/2014/main" id="{38A2C265-8778-6759-6C67-A3039FB72869}"/>
                  </a:ext>
                </a:extLst>
              </p:cNvPr>
              <p:cNvSpPr/>
              <p:nvPr/>
            </p:nvSpPr>
            <p:spPr bwMode="auto">
              <a:xfrm flipV="1">
                <a:off x="584200" y="2237797"/>
                <a:ext cx="62285" cy="67050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59" name="Abgerundetes Rechteck 58">
                <a:extLst>
                  <a:ext uri="{FF2B5EF4-FFF2-40B4-BE49-F238E27FC236}">
                    <a16:creationId xmlns:a16="http://schemas.microsoft.com/office/drawing/2014/main" id="{A04C25F4-61E6-99DA-62D3-072941E70CAE}"/>
                  </a:ext>
                </a:extLst>
              </p:cNvPr>
              <p:cNvSpPr/>
              <p:nvPr/>
            </p:nvSpPr>
            <p:spPr bwMode="auto">
              <a:xfrm flipV="1">
                <a:off x="404121" y="2145236"/>
                <a:ext cx="261344" cy="67050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60" name="Abgerundetes Rechteck 59">
                <a:extLst>
                  <a:ext uri="{FF2B5EF4-FFF2-40B4-BE49-F238E27FC236}">
                    <a16:creationId xmlns:a16="http://schemas.microsoft.com/office/drawing/2014/main" id="{7471CE2D-7C44-6CB0-05AB-BA7D94ADB67F}"/>
                  </a:ext>
                </a:extLst>
              </p:cNvPr>
              <p:cNvSpPr/>
              <p:nvPr/>
            </p:nvSpPr>
            <p:spPr bwMode="auto">
              <a:xfrm flipV="1">
                <a:off x="700770" y="2145236"/>
                <a:ext cx="261344" cy="67050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61" name="Abgerundetes Rechteck 60">
                <a:extLst>
                  <a:ext uri="{FF2B5EF4-FFF2-40B4-BE49-F238E27FC236}">
                    <a16:creationId xmlns:a16="http://schemas.microsoft.com/office/drawing/2014/main" id="{230EDE8E-EED5-DDC9-AF02-95C5FEC34D1C}"/>
                  </a:ext>
                </a:extLst>
              </p:cNvPr>
              <p:cNvSpPr/>
              <p:nvPr/>
            </p:nvSpPr>
            <p:spPr bwMode="auto">
              <a:xfrm flipV="1">
                <a:off x="999210" y="2145236"/>
                <a:ext cx="261344" cy="67050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62" name="Abgerundetes Rechteck 61">
                <a:extLst>
                  <a:ext uri="{FF2B5EF4-FFF2-40B4-BE49-F238E27FC236}">
                    <a16:creationId xmlns:a16="http://schemas.microsoft.com/office/drawing/2014/main" id="{8CF6CB29-4475-96CA-419F-1F4A020C0D09}"/>
                  </a:ext>
                </a:extLst>
              </p:cNvPr>
              <p:cNvSpPr/>
              <p:nvPr/>
            </p:nvSpPr>
            <p:spPr bwMode="auto">
              <a:xfrm flipV="1">
                <a:off x="1297649" y="2145236"/>
                <a:ext cx="261344" cy="67050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63" name="Abgerundetes Rechteck 62">
                <a:extLst>
                  <a:ext uri="{FF2B5EF4-FFF2-40B4-BE49-F238E27FC236}">
                    <a16:creationId xmlns:a16="http://schemas.microsoft.com/office/drawing/2014/main" id="{75DD536A-7545-EA84-1E7C-E595B00FF3FB}"/>
                  </a:ext>
                </a:extLst>
              </p:cNvPr>
              <p:cNvSpPr/>
              <p:nvPr/>
            </p:nvSpPr>
            <p:spPr bwMode="auto">
              <a:xfrm flipV="1">
                <a:off x="533003" y="2046811"/>
                <a:ext cx="261344" cy="67050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64" name="Abgerundetes Rechteck 63">
                <a:extLst>
                  <a:ext uri="{FF2B5EF4-FFF2-40B4-BE49-F238E27FC236}">
                    <a16:creationId xmlns:a16="http://schemas.microsoft.com/office/drawing/2014/main" id="{0B67710F-E422-2FCD-B38C-A6ADDE0439AA}"/>
                  </a:ext>
                </a:extLst>
              </p:cNvPr>
              <p:cNvSpPr/>
              <p:nvPr/>
            </p:nvSpPr>
            <p:spPr bwMode="auto">
              <a:xfrm flipV="1">
                <a:off x="831443" y="2046811"/>
                <a:ext cx="261344" cy="67050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  <p:sp>
            <p:nvSpPr>
              <p:cNvPr id="65" name="Abgerundetes Rechteck 64">
                <a:extLst>
                  <a:ext uri="{FF2B5EF4-FFF2-40B4-BE49-F238E27FC236}">
                    <a16:creationId xmlns:a16="http://schemas.microsoft.com/office/drawing/2014/main" id="{525EF4B0-D7D7-D44C-3822-C08086F92E11}"/>
                  </a:ext>
                </a:extLst>
              </p:cNvPr>
              <p:cNvSpPr/>
              <p:nvPr/>
            </p:nvSpPr>
            <p:spPr bwMode="auto">
              <a:xfrm flipV="1">
                <a:off x="1129882" y="2046811"/>
                <a:ext cx="261344" cy="67050"/>
              </a:xfrm>
              <a:prstGeom prst="roundRect">
                <a:avLst>
                  <a:gd name="adj" fmla="val 47348"/>
                </a:avLst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4605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600"/>
              </a:p>
            </p:txBody>
          </p:sp>
        </p:grpSp>
        <p:cxnSp>
          <p:nvCxnSpPr>
            <p:cNvPr id="34" name="Gerade Verbindung mit Pfeil 33">
              <a:extLst>
                <a:ext uri="{FF2B5EF4-FFF2-40B4-BE49-F238E27FC236}">
                  <a16:creationId xmlns:a16="http://schemas.microsoft.com/office/drawing/2014/main" id="{5EE9F15F-AE3B-5864-9991-91814BCB1003}"/>
                </a:ext>
              </a:extLst>
            </p:cNvPr>
            <p:cNvCxnSpPr/>
            <p:nvPr/>
          </p:nvCxnSpPr>
          <p:spPr bwMode="auto">
            <a:xfrm flipH="1" flipV="1">
              <a:off x="2926852" y="3206506"/>
              <a:ext cx="684936" cy="1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5" name="Gerade Verbindung mit Pfeil 34">
              <a:extLst>
                <a:ext uri="{FF2B5EF4-FFF2-40B4-BE49-F238E27FC236}">
                  <a16:creationId xmlns:a16="http://schemas.microsoft.com/office/drawing/2014/main" id="{2C874200-5FE1-17BD-C430-A0986A54FA1A}"/>
                </a:ext>
              </a:extLst>
            </p:cNvPr>
            <p:cNvCxnSpPr/>
            <p:nvPr/>
          </p:nvCxnSpPr>
          <p:spPr bwMode="auto">
            <a:xfrm flipH="1" flipV="1">
              <a:off x="3928918" y="2297921"/>
              <a:ext cx="409154" cy="45416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" name="Gerade Verbindung mit Pfeil 35">
              <a:extLst>
                <a:ext uri="{FF2B5EF4-FFF2-40B4-BE49-F238E27FC236}">
                  <a16:creationId xmlns:a16="http://schemas.microsoft.com/office/drawing/2014/main" id="{3B9BB5A6-A271-A2BC-1EBA-AAD00121CD7E}"/>
                </a:ext>
              </a:extLst>
            </p:cNvPr>
            <p:cNvCxnSpPr/>
            <p:nvPr/>
          </p:nvCxnSpPr>
          <p:spPr bwMode="auto">
            <a:xfrm flipV="1">
              <a:off x="4784746" y="2303808"/>
              <a:ext cx="409154" cy="45416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 type="triangle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1B1539CF-FA5A-CD6E-7387-6C1630A6B1DF}"/>
                </a:ext>
              </a:extLst>
            </p:cNvPr>
            <p:cNvSpPr txBox="1"/>
            <p:nvPr/>
          </p:nvSpPr>
          <p:spPr>
            <a:xfrm>
              <a:off x="1727156" y="4803785"/>
              <a:ext cx="141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Kannibale/in</a:t>
              </a: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730F6C07-3557-F530-7410-E034BC677B38}"/>
                </a:ext>
              </a:extLst>
            </p:cNvPr>
            <p:cNvSpPr txBox="1"/>
            <p:nvPr/>
          </p:nvSpPr>
          <p:spPr>
            <a:xfrm>
              <a:off x="4199690" y="4803785"/>
              <a:ext cx="739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Spore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7BC69CBB-0D82-D8E4-D813-1AA5D6F65695}"/>
                </a:ext>
              </a:extLst>
            </p:cNvPr>
            <p:cNvSpPr txBox="1"/>
            <p:nvPr/>
          </p:nvSpPr>
          <p:spPr>
            <a:xfrm>
              <a:off x="5990656" y="4803785"/>
              <a:ext cx="15251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/>
                <a:t>Explorierende</a:t>
              </a:r>
            </a:p>
            <a:p>
              <a:pPr algn="ctr"/>
              <a:r>
                <a:rPr lang="de-DE" b="1" dirty="0"/>
                <a:t>Zelle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F32372F3-951C-F004-D336-5CC2E2193607}"/>
                </a:ext>
              </a:extLst>
            </p:cNvPr>
            <p:cNvSpPr txBox="1"/>
            <p:nvPr/>
          </p:nvSpPr>
          <p:spPr>
            <a:xfrm>
              <a:off x="1004350" y="3407368"/>
              <a:ext cx="1890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Kompetente Zelle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F1EC6533-3D14-AF28-8A25-C9F35F0DEA9B}"/>
                </a:ext>
              </a:extLst>
            </p:cNvPr>
            <p:cNvSpPr txBox="1"/>
            <p:nvPr/>
          </p:nvSpPr>
          <p:spPr>
            <a:xfrm>
              <a:off x="3996433" y="3407368"/>
              <a:ext cx="11054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i="1" dirty="0"/>
                <a:t>B. subtilis</a:t>
              </a: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813D3C13-FCDD-DB38-5E8C-EA36AC43C2E9}"/>
                </a:ext>
              </a:extLst>
            </p:cNvPr>
            <p:cNvSpPr txBox="1"/>
            <p:nvPr/>
          </p:nvSpPr>
          <p:spPr>
            <a:xfrm>
              <a:off x="6423085" y="3407368"/>
              <a:ext cx="12629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/>
                <a:t>Persistente</a:t>
              </a:r>
            </a:p>
            <a:p>
              <a:pPr algn="ctr"/>
              <a:r>
                <a:rPr lang="de-DE" b="1" dirty="0"/>
                <a:t>Zelle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CA90CED9-3F20-54BB-7AA2-35534CD9D058}"/>
                </a:ext>
              </a:extLst>
            </p:cNvPr>
            <p:cNvSpPr txBox="1"/>
            <p:nvPr/>
          </p:nvSpPr>
          <p:spPr>
            <a:xfrm>
              <a:off x="2177926" y="2137636"/>
              <a:ext cx="1787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Bewegliche Zelle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89B1431A-E6D4-A594-CB17-ABBF61275510}"/>
                </a:ext>
              </a:extLst>
            </p:cNvPr>
            <p:cNvSpPr txBox="1"/>
            <p:nvPr/>
          </p:nvSpPr>
          <p:spPr>
            <a:xfrm>
              <a:off x="5673731" y="2137636"/>
              <a:ext cx="867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/>
                <a:t>Biofilm</a:t>
              </a:r>
              <a:endParaRPr lang="de-DE" b="1" dirty="0"/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64E5D057-A931-812A-E240-52C948FB9D5E}"/>
              </a:ext>
            </a:extLst>
          </p:cNvPr>
          <p:cNvSpPr txBox="1"/>
          <p:nvPr/>
        </p:nvSpPr>
        <p:spPr>
          <a:xfrm>
            <a:off x="1179308" y="388164"/>
            <a:ext cx="98333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200" b="1" i="1" dirty="0">
                <a:solidFill>
                  <a:srgbClr val="0070C0"/>
                </a:solidFill>
              </a:rPr>
              <a:t>Bacillus subtilis </a:t>
            </a:r>
            <a:r>
              <a:rPr lang="de-DE" sz="4200" b="1" dirty="0">
                <a:solidFill>
                  <a:srgbClr val="0070C0"/>
                </a:solidFill>
              </a:rPr>
              <a:t>in Forschung &amp; Anwendung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359D8DF-B340-ADFC-0041-0A18935795CF}"/>
              </a:ext>
            </a:extLst>
          </p:cNvPr>
          <p:cNvSpPr txBox="1"/>
          <p:nvPr/>
        </p:nvSpPr>
        <p:spPr>
          <a:xfrm>
            <a:off x="100739" y="6404244"/>
            <a:ext cx="3806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Lopez </a:t>
            </a:r>
            <a:r>
              <a:rPr lang="de-DE" sz="1400" i="1" dirty="0">
                <a:solidFill>
                  <a:schemeClr val="bg1"/>
                </a:solidFill>
              </a:rPr>
              <a:t>et al</a:t>
            </a:r>
            <a:r>
              <a:rPr lang="de-DE" sz="1400" dirty="0">
                <a:solidFill>
                  <a:schemeClr val="bg1"/>
                </a:solidFill>
              </a:rPr>
              <a:t>. 2009 </a:t>
            </a:r>
            <a:r>
              <a:rPr lang="de-DE" sz="1400" i="1" dirty="0">
                <a:solidFill>
                  <a:schemeClr val="bg1"/>
                </a:solidFill>
              </a:rPr>
              <a:t>FEMS </a:t>
            </a:r>
            <a:r>
              <a:rPr lang="de-DE" sz="1400" i="1" dirty="0" err="1">
                <a:solidFill>
                  <a:schemeClr val="bg1"/>
                </a:solidFill>
              </a:rPr>
              <a:t>Microbiol</a:t>
            </a:r>
            <a:r>
              <a:rPr lang="de-DE" sz="1400" i="1" dirty="0">
                <a:solidFill>
                  <a:schemeClr val="bg1"/>
                </a:solidFill>
              </a:rPr>
              <a:t> Rev</a:t>
            </a:r>
            <a:r>
              <a:rPr lang="de-DE" sz="1400" dirty="0">
                <a:solidFill>
                  <a:schemeClr val="bg1"/>
                </a:solidFill>
              </a:rPr>
              <a:t> 33: 152-163</a:t>
            </a:r>
          </a:p>
        </p:txBody>
      </p:sp>
    </p:spTree>
    <p:extLst>
      <p:ext uri="{BB962C8B-B14F-4D97-AF65-F5344CB8AC3E}">
        <p14:creationId xmlns:p14="http://schemas.microsoft.com/office/powerpoint/2010/main" val="1183567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AC2A41B-E0D8-12CC-CB11-746CF7DBFB5B}"/>
              </a:ext>
            </a:extLst>
          </p:cNvPr>
          <p:cNvSpPr/>
          <p:nvPr/>
        </p:nvSpPr>
        <p:spPr>
          <a:xfrm>
            <a:off x="0" y="6258266"/>
            <a:ext cx="12192000" cy="599734"/>
          </a:xfrm>
          <a:prstGeom prst="rect">
            <a:avLst/>
          </a:prstGeom>
          <a:solidFill>
            <a:srgbClr val="4B904F"/>
          </a:solidFill>
          <a:ln>
            <a:solidFill>
              <a:srgbClr val="4B9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5626CB-8D7E-E842-959E-B6B44BEB9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42" b="31495"/>
          <a:stretch/>
        </p:blipFill>
        <p:spPr>
          <a:xfrm>
            <a:off x="9795641" y="6258266"/>
            <a:ext cx="2396359" cy="59973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2C52881-FBB2-D38F-F155-BFF65B10FD7B}"/>
              </a:ext>
            </a:extLst>
          </p:cNvPr>
          <p:cNvSpPr txBox="1"/>
          <p:nvPr/>
        </p:nvSpPr>
        <p:spPr>
          <a:xfrm>
            <a:off x="1769559" y="5524714"/>
            <a:ext cx="8652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70C0"/>
                </a:solidFill>
              </a:rPr>
              <a:t>Endosporen überleben ungünstige Bedingungen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2DC54D-3D08-7D6D-42B2-6F3C0DF3231B}"/>
              </a:ext>
            </a:extLst>
          </p:cNvPr>
          <p:cNvSpPr txBox="1"/>
          <p:nvPr/>
        </p:nvSpPr>
        <p:spPr>
          <a:xfrm>
            <a:off x="1179308" y="388164"/>
            <a:ext cx="98333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200" b="1" i="1" dirty="0">
                <a:solidFill>
                  <a:srgbClr val="0070C0"/>
                </a:solidFill>
              </a:rPr>
              <a:t>Bacillus subtilis </a:t>
            </a:r>
            <a:r>
              <a:rPr lang="de-DE" sz="4200" b="1" dirty="0">
                <a:solidFill>
                  <a:srgbClr val="0070C0"/>
                </a:solidFill>
              </a:rPr>
              <a:t>in Forschung &amp; Anwendung</a:t>
            </a:r>
          </a:p>
        </p:txBody>
      </p: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91199CF7-B014-2888-BC19-469C00A95BF2}"/>
              </a:ext>
            </a:extLst>
          </p:cNvPr>
          <p:cNvGrpSpPr/>
          <p:nvPr/>
        </p:nvGrpSpPr>
        <p:grpSpPr>
          <a:xfrm>
            <a:off x="1568630" y="1308343"/>
            <a:ext cx="9054740" cy="4067594"/>
            <a:chOff x="891584" y="1308343"/>
            <a:chExt cx="9054740" cy="4067594"/>
          </a:xfrm>
        </p:grpSpPr>
        <p:sp>
          <p:nvSpPr>
            <p:cNvPr id="97" name="Abgerundetes Rechteck 96">
              <a:extLst>
                <a:ext uri="{FF2B5EF4-FFF2-40B4-BE49-F238E27FC236}">
                  <a16:creationId xmlns:a16="http://schemas.microsoft.com/office/drawing/2014/main" id="{5BB5604F-AE2D-48D5-9CCF-62187EE58B79}"/>
                </a:ext>
              </a:extLst>
            </p:cNvPr>
            <p:cNvSpPr/>
            <p:nvPr/>
          </p:nvSpPr>
          <p:spPr>
            <a:xfrm>
              <a:off x="891584" y="1324620"/>
              <a:ext cx="9054740" cy="1583650"/>
            </a:xfrm>
            <a:prstGeom prst="roundRect">
              <a:avLst>
                <a:gd name="adj" fmla="val 6502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Abgerundetes Rechteck 95">
              <a:extLst>
                <a:ext uri="{FF2B5EF4-FFF2-40B4-BE49-F238E27FC236}">
                  <a16:creationId xmlns:a16="http://schemas.microsoft.com/office/drawing/2014/main" id="{419C5163-6CF6-B3CD-18F4-4A487538153B}"/>
                </a:ext>
              </a:extLst>
            </p:cNvPr>
            <p:cNvSpPr/>
            <p:nvPr/>
          </p:nvSpPr>
          <p:spPr>
            <a:xfrm>
              <a:off x="891584" y="2915117"/>
              <a:ext cx="9054740" cy="2460820"/>
            </a:xfrm>
            <a:prstGeom prst="roundRect">
              <a:avLst>
                <a:gd name="adj" fmla="val 429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E70BDDD6-34CC-316D-06A3-14D294FB45EA}"/>
                </a:ext>
              </a:extLst>
            </p:cNvPr>
            <p:cNvSpPr txBox="1"/>
            <p:nvPr/>
          </p:nvSpPr>
          <p:spPr>
            <a:xfrm>
              <a:off x="928919" y="2879528"/>
              <a:ext cx="19205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 err="1">
                  <a:solidFill>
                    <a:schemeClr val="bg1">
                      <a:lumMod val="65000"/>
                    </a:schemeClr>
                  </a:solidFill>
                </a:rPr>
                <a:t>Sporulation</a:t>
              </a:r>
              <a:endParaRPr lang="de-DE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3389C03B-C41C-524D-8E24-631FCE73BFD8}"/>
                </a:ext>
              </a:extLst>
            </p:cNvPr>
            <p:cNvSpPr txBox="1"/>
            <p:nvPr/>
          </p:nvSpPr>
          <p:spPr>
            <a:xfrm>
              <a:off x="917519" y="1308343"/>
              <a:ext cx="29023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Vegetativer Zyklus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FB0914B-D44E-9B97-376E-334C26F23376}"/>
                </a:ext>
              </a:extLst>
            </p:cNvPr>
            <p:cNvSpPr/>
            <p:nvPr/>
          </p:nvSpPr>
          <p:spPr>
            <a:xfrm>
              <a:off x="5503881" y="1574881"/>
              <a:ext cx="1150820" cy="1088722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581271B-BB9C-7831-35A9-E43389399898}"/>
                </a:ext>
              </a:extLst>
            </p:cNvPr>
            <p:cNvSpPr/>
            <p:nvPr/>
          </p:nvSpPr>
          <p:spPr>
            <a:xfrm>
              <a:off x="4790038" y="2598952"/>
              <a:ext cx="2611923" cy="2400255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673F0B3A-FAD6-0C28-EA11-A0B11C229F48}"/>
                </a:ext>
              </a:extLst>
            </p:cNvPr>
            <p:cNvSpPr/>
            <p:nvPr/>
          </p:nvSpPr>
          <p:spPr>
            <a:xfrm>
              <a:off x="6567662" y="4226364"/>
              <a:ext cx="1099315" cy="4791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EF8A34BF-7326-0DD8-B786-8A30E216BDC3}"/>
                </a:ext>
              </a:extLst>
            </p:cNvPr>
            <p:cNvSpPr/>
            <p:nvPr/>
          </p:nvSpPr>
          <p:spPr>
            <a:xfrm>
              <a:off x="4494778" y="2932670"/>
              <a:ext cx="1099315" cy="4991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00FFD86F-80DF-21C2-704D-0A8EC6FAD26A}"/>
                </a:ext>
              </a:extLst>
            </p:cNvPr>
            <p:cNvSpPr/>
            <p:nvPr/>
          </p:nvSpPr>
          <p:spPr>
            <a:xfrm>
              <a:off x="4260959" y="3567442"/>
              <a:ext cx="1099315" cy="4405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B47126A8-215F-281C-31B0-E7449F07FF52}"/>
                </a:ext>
              </a:extLst>
            </p:cNvPr>
            <p:cNvSpPr/>
            <p:nvPr/>
          </p:nvSpPr>
          <p:spPr>
            <a:xfrm>
              <a:off x="4719402" y="4182916"/>
              <a:ext cx="1099315" cy="4505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1818ECA2-15A9-F1AC-1A6E-9C8C0C08E710}"/>
                </a:ext>
              </a:extLst>
            </p:cNvPr>
            <p:cNvSpPr/>
            <p:nvPr/>
          </p:nvSpPr>
          <p:spPr>
            <a:xfrm>
              <a:off x="5516329" y="4733657"/>
              <a:ext cx="1053182" cy="4991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ABF47A08-8506-2F28-EF94-CF6132FA5F78}"/>
                </a:ext>
              </a:extLst>
            </p:cNvPr>
            <p:cNvSpPr/>
            <p:nvPr/>
          </p:nvSpPr>
          <p:spPr>
            <a:xfrm>
              <a:off x="6911703" y="3626995"/>
              <a:ext cx="1099315" cy="4991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Abgerundetes Rechteck 15">
              <a:extLst>
                <a:ext uri="{FF2B5EF4-FFF2-40B4-BE49-F238E27FC236}">
                  <a16:creationId xmlns:a16="http://schemas.microsoft.com/office/drawing/2014/main" id="{6651FAA5-5FAA-EC98-935B-66393E34D8C2}"/>
                </a:ext>
              </a:extLst>
            </p:cNvPr>
            <p:cNvSpPr/>
            <p:nvPr/>
          </p:nvSpPr>
          <p:spPr>
            <a:xfrm>
              <a:off x="4748161" y="3074449"/>
              <a:ext cx="672353" cy="242047"/>
            </a:xfrm>
            <a:prstGeom prst="roundRect">
              <a:avLst>
                <a:gd name="adj" fmla="val 42381"/>
              </a:avLst>
            </a:prstGeom>
            <a:solidFill>
              <a:srgbClr val="00B050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EE16635-B2AC-0EA6-99C2-38C9B1A5B9FC}"/>
                </a:ext>
              </a:extLst>
            </p:cNvPr>
            <p:cNvSpPr/>
            <p:nvPr/>
          </p:nvSpPr>
          <p:spPr>
            <a:xfrm>
              <a:off x="5189674" y="3017378"/>
              <a:ext cx="80682" cy="1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BAA5A6A-3837-C90C-B1C5-FC5D3F0D3BF2}"/>
                </a:ext>
              </a:extLst>
            </p:cNvPr>
            <p:cNvSpPr/>
            <p:nvPr/>
          </p:nvSpPr>
          <p:spPr>
            <a:xfrm>
              <a:off x="5189674" y="3233203"/>
              <a:ext cx="80682" cy="144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FF0FA57-61FB-296A-3BEC-E8C68AA92C32}"/>
                </a:ext>
              </a:extLst>
            </p:cNvPr>
            <p:cNvSpPr/>
            <p:nvPr/>
          </p:nvSpPr>
          <p:spPr>
            <a:xfrm>
              <a:off x="5209846" y="3118239"/>
              <a:ext cx="36000" cy="144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Abgerundetes Rechteck 14">
              <a:extLst>
                <a:ext uri="{FF2B5EF4-FFF2-40B4-BE49-F238E27FC236}">
                  <a16:creationId xmlns:a16="http://schemas.microsoft.com/office/drawing/2014/main" id="{47AFC08B-C085-AC13-2EC4-2D48C1BCB423}"/>
                </a:ext>
              </a:extLst>
            </p:cNvPr>
            <p:cNvSpPr/>
            <p:nvPr/>
          </p:nvSpPr>
          <p:spPr>
            <a:xfrm>
              <a:off x="4642826" y="3045726"/>
              <a:ext cx="883025" cy="299494"/>
            </a:xfrm>
            <a:prstGeom prst="roundRect">
              <a:avLst>
                <a:gd name="adj" fmla="val 42381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24A6094-2213-AC86-798F-AA2B5184C9EE}"/>
                </a:ext>
              </a:extLst>
            </p:cNvPr>
            <p:cNvSpPr/>
            <p:nvPr/>
          </p:nvSpPr>
          <p:spPr>
            <a:xfrm>
              <a:off x="4979013" y="3628362"/>
              <a:ext cx="59400" cy="35687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Abgerundetes Rechteck 23">
              <a:extLst>
                <a:ext uri="{FF2B5EF4-FFF2-40B4-BE49-F238E27FC236}">
                  <a16:creationId xmlns:a16="http://schemas.microsoft.com/office/drawing/2014/main" id="{BD621E01-18D1-60DA-7B95-D4A05CD42648}"/>
                </a:ext>
              </a:extLst>
            </p:cNvPr>
            <p:cNvSpPr/>
            <p:nvPr/>
          </p:nvSpPr>
          <p:spPr>
            <a:xfrm>
              <a:off x="4432165" y="3657052"/>
              <a:ext cx="883025" cy="299494"/>
            </a:xfrm>
            <a:prstGeom prst="roundRect">
              <a:avLst>
                <a:gd name="adj" fmla="val 42381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Abgerundetes Rechteck 24">
              <a:extLst>
                <a:ext uri="{FF2B5EF4-FFF2-40B4-BE49-F238E27FC236}">
                  <a16:creationId xmlns:a16="http://schemas.microsoft.com/office/drawing/2014/main" id="{CC91FAA9-A4E7-81B1-3460-152757A81BD7}"/>
                </a:ext>
              </a:extLst>
            </p:cNvPr>
            <p:cNvSpPr/>
            <p:nvPr/>
          </p:nvSpPr>
          <p:spPr>
            <a:xfrm>
              <a:off x="4537500" y="3685776"/>
              <a:ext cx="441513" cy="242047"/>
            </a:xfrm>
            <a:prstGeom prst="roundRect">
              <a:avLst>
                <a:gd name="adj" fmla="val 39603"/>
              </a:avLst>
            </a:prstGeom>
            <a:solidFill>
              <a:srgbClr val="00B050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Abgerundetes Rechteck 25">
              <a:extLst>
                <a:ext uri="{FF2B5EF4-FFF2-40B4-BE49-F238E27FC236}">
                  <a16:creationId xmlns:a16="http://schemas.microsoft.com/office/drawing/2014/main" id="{AC4FFA69-5614-6C51-664E-451D7867B506}"/>
                </a:ext>
              </a:extLst>
            </p:cNvPr>
            <p:cNvSpPr/>
            <p:nvPr/>
          </p:nvSpPr>
          <p:spPr>
            <a:xfrm>
              <a:off x="5038413" y="3685776"/>
              <a:ext cx="207433" cy="242047"/>
            </a:xfrm>
            <a:prstGeom prst="roundRect">
              <a:avLst>
                <a:gd name="adj" fmla="val 39603"/>
              </a:avLst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Abgerundetes Rechteck 26">
              <a:extLst>
                <a:ext uri="{FF2B5EF4-FFF2-40B4-BE49-F238E27FC236}">
                  <a16:creationId xmlns:a16="http://schemas.microsoft.com/office/drawing/2014/main" id="{0E9EDF3E-1518-5969-4DE3-A6A503F94A6E}"/>
                </a:ext>
              </a:extLst>
            </p:cNvPr>
            <p:cNvSpPr/>
            <p:nvPr/>
          </p:nvSpPr>
          <p:spPr>
            <a:xfrm>
              <a:off x="4779167" y="4274867"/>
              <a:ext cx="883025" cy="299494"/>
            </a:xfrm>
            <a:prstGeom prst="roundRect">
              <a:avLst>
                <a:gd name="adj" fmla="val 42381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Abgerundetes Rechteck 27">
              <a:extLst>
                <a:ext uri="{FF2B5EF4-FFF2-40B4-BE49-F238E27FC236}">
                  <a16:creationId xmlns:a16="http://schemas.microsoft.com/office/drawing/2014/main" id="{F9E9C832-C967-3C25-8869-E6B0DDBC163D}"/>
                </a:ext>
              </a:extLst>
            </p:cNvPr>
            <p:cNvSpPr/>
            <p:nvPr/>
          </p:nvSpPr>
          <p:spPr>
            <a:xfrm>
              <a:off x="4884502" y="4303590"/>
              <a:ext cx="672353" cy="242047"/>
            </a:xfrm>
            <a:prstGeom prst="roundRect">
              <a:avLst>
                <a:gd name="adj" fmla="val 42381"/>
              </a:avLst>
            </a:prstGeom>
            <a:solidFill>
              <a:srgbClr val="00B050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2794C02-2BF1-2E49-D9C6-CEA1CFA5BEAA}"/>
                </a:ext>
              </a:extLst>
            </p:cNvPr>
            <p:cNvSpPr/>
            <p:nvPr/>
          </p:nvSpPr>
          <p:spPr>
            <a:xfrm rot="5400000">
              <a:off x="5267658" y="4300313"/>
              <a:ext cx="154640" cy="2486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Abgerundetes Rechteck 29">
              <a:extLst>
                <a:ext uri="{FF2B5EF4-FFF2-40B4-BE49-F238E27FC236}">
                  <a16:creationId xmlns:a16="http://schemas.microsoft.com/office/drawing/2014/main" id="{9353E11D-E2B1-38E8-15E2-F5F7D76B1D96}"/>
                </a:ext>
              </a:extLst>
            </p:cNvPr>
            <p:cNvSpPr/>
            <p:nvPr/>
          </p:nvSpPr>
          <p:spPr>
            <a:xfrm>
              <a:off x="5624476" y="4838315"/>
              <a:ext cx="883025" cy="299494"/>
            </a:xfrm>
            <a:prstGeom prst="roundRect">
              <a:avLst>
                <a:gd name="adj" fmla="val 42381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Abgerundetes Rechteck 30">
              <a:extLst>
                <a:ext uri="{FF2B5EF4-FFF2-40B4-BE49-F238E27FC236}">
                  <a16:creationId xmlns:a16="http://schemas.microsoft.com/office/drawing/2014/main" id="{1F3D0204-B51B-B20D-D029-0A6C6DC7951D}"/>
                </a:ext>
              </a:extLst>
            </p:cNvPr>
            <p:cNvSpPr/>
            <p:nvPr/>
          </p:nvSpPr>
          <p:spPr>
            <a:xfrm>
              <a:off x="5729811" y="4867038"/>
              <a:ext cx="672353" cy="242047"/>
            </a:xfrm>
            <a:prstGeom prst="roundRect">
              <a:avLst>
                <a:gd name="adj" fmla="val 42381"/>
              </a:avLst>
            </a:prstGeom>
            <a:solidFill>
              <a:srgbClr val="00B050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4B0A4EA-1841-9368-0B63-4C25E0DAF789}"/>
                </a:ext>
              </a:extLst>
            </p:cNvPr>
            <p:cNvSpPr/>
            <p:nvPr/>
          </p:nvSpPr>
          <p:spPr>
            <a:xfrm rot="5400000">
              <a:off x="6112967" y="4863761"/>
              <a:ext cx="154640" cy="248601"/>
            </a:xfrm>
            <a:prstGeom prst="ellipse">
              <a:avLst/>
            </a:prstGeom>
            <a:solidFill>
              <a:srgbClr val="FF0000"/>
            </a:solidFill>
            <a:ln w="476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Abgerundetes Rechteck 32">
              <a:extLst>
                <a:ext uri="{FF2B5EF4-FFF2-40B4-BE49-F238E27FC236}">
                  <a16:creationId xmlns:a16="http://schemas.microsoft.com/office/drawing/2014/main" id="{41C46300-CF5A-A7C3-EBFB-D8C5F2064C63}"/>
                </a:ext>
              </a:extLst>
            </p:cNvPr>
            <p:cNvSpPr/>
            <p:nvPr/>
          </p:nvSpPr>
          <p:spPr>
            <a:xfrm>
              <a:off x="6696987" y="4280166"/>
              <a:ext cx="883025" cy="299494"/>
            </a:xfrm>
            <a:prstGeom prst="roundRect">
              <a:avLst>
                <a:gd name="adj" fmla="val 42381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Abgerundetes Rechteck 33">
              <a:extLst>
                <a:ext uri="{FF2B5EF4-FFF2-40B4-BE49-F238E27FC236}">
                  <a16:creationId xmlns:a16="http://schemas.microsoft.com/office/drawing/2014/main" id="{08DB64D7-79F2-D1B1-18CB-121143C8E74C}"/>
                </a:ext>
              </a:extLst>
            </p:cNvPr>
            <p:cNvSpPr/>
            <p:nvPr/>
          </p:nvSpPr>
          <p:spPr>
            <a:xfrm>
              <a:off x="6802322" y="4308889"/>
              <a:ext cx="672353" cy="242047"/>
            </a:xfrm>
            <a:prstGeom prst="roundRect">
              <a:avLst>
                <a:gd name="adj" fmla="val 42381"/>
              </a:avLst>
            </a:prstGeom>
            <a:solidFill>
              <a:srgbClr val="00B050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028FF55-5454-2F24-7283-BBCE81EB1224}"/>
                </a:ext>
              </a:extLst>
            </p:cNvPr>
            <p:cNvSpPr/>
            <p:nvPr/>
          </p:nvSpPr>
          <p:spPr>
            <a:xfrm rot="5400000">
              <a:off x="7185478" y="4305612"/>
              <a:ext cx="154640" cy="248601"/>
            </a:xfrm>
            <a:prstGeom prst="ellipse">
              <a:avLst/>
            </a:prstGeom>
            <a:solidFill>
              <a:srgbClr val="FF0000"/>
            </a:solidFill>
            <a:ln w="476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Abgerundetes Rechteck 35">
              <a:extLst>
                <a:ext uri="{FF2B5EF4-FFF2-40B4-BE49-F238E27FC236}">
                  <a16:creationId xmlns:a16="http://schemas.microsoft.com/office/drawing/2014/main" id="{3EF81169-B2CA-8D56-3FF2-D6CDBEAD0E77}"/>
                </a:ext>
              </a:extLst>
            </p:cNvPr>
            <p:cNvSpPr/>
            <p:nvPr/>
          </p:nvSpPr>
          <p:spPr>
            <a:xfrm>
              <a:off x="6993511" y="3675627"/>
              <a:ext cx="883025" cy="299494"/>
            </a:xfrm>
            <a:prstGeom prst="roundRect">
              <a:avLst>
                <a:gd name="adj" fmla="val 42381"/>
              </a:avLst>
            </a:prstGeom>
            <a:noFill/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Abgerundetes Rechteck 36">
              <a:extLst>
                <a:ext uri="{FF2B5EF4-FFF2-40B4-BE49-F238E27FC236}">
                  <a16:creationId xmlns:a16="http://schemas.microsoft.com/office/drawing/2014/main" id="{994C6DDD-E03C-D5FD-04BD-1061794E878C}"/>
                </a:ext>
              </a:extLst>
            </p:cNvPr>
            <p:cNvSpPr/>
            <p:nvPr/>
          </p:nvSpPr>
          <p:spPr>
            <a:xfrm>
              <a:off x="7098846" y="3704350"/>
              <a:ext cx="672353" cy="242047"/>
            </a:xfrm>
            <a:prstGeom prst="roundRect">
              <a:avLst>
                <a:gd name="adj" fmla="val 42381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87C7EC1-E350-5472-95FF-86D29E8F82C1}"/>
                </a:ext>
              </a:extLst>
            </p:cNvPr>
            <p:cNvSpPr/>
            <p:nvPr/>
          </p:nvSpPr>
          <p:spPr>
            <a:xfrm rot="5400000">
              <a:off x="7146060" y="4263585"/>
              <a:ext cx="228360" cy="33265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799DD11-11FB-3D65-2F20-092CD2A2E31B}"/>
                </a:ext>
              </a:extLst>
            </p:cNvPr>
            <p:cNvSpPr/>
            <p:nvPr/>
          </p:nvSpPr>
          <p:spPr>
            <a:xfrm rot="5400000">
              <a:off x="7477929" y="3692937"/>
              <a:ext cx="154640" cy="248601"/>
            </a:xfrm>
            <a:prstGeom prst="ellipse">
              <a:avLst/>
            </a:prstGeom>
            <a:solidFill>
              <a:srgbClr val="FF0000"/>
            </a:solidFill>
            <a:ln w="476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558B0A4-34A2-D7C0-F2D8-8C950FD90DE2}"/>
                </a:ext>
              </a:extLst>
            </p:cNvPr>
            <p:cNvSpPr/>
            <p:nvPr/>
          </p:nvSpPr>
          <p:spPr>
            <a:xfrm rot="5400000">
              <a:off x="7438511" y="3650910"/>
              <a:ext cx="228360" cy="33265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91F83FE8-758B-04A6-486E-AD092D106385}"/>
                </a:ext>
              </a:extLst>
            </p:cNvPr>
            <p:cNvSpPr/>
            <p:nvPr/>
          </p:nvSpPr>
          <p:spPr>
            <a:xfrm>
              <a:off x="5556856" y="2413575"/>
              <a:ext cx="1097846" cy="42226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Abgerundetes Rechteck 11">
              <a:extLst>
                <a:ext uri="{FF2B5EF4-FFF2-40B4-BE49-F238E27FC236}">
                  <a16:creationId xmlns:a16="http://schemas.microsoft.com/office/drawing/2014/main" id="{3E96F5E6-036B-CA33-1137-C8F14CF93564}"/>
                </a:ext>
              </a:extLst>
            </p:cNvPr>
            <p:cNvSpPr/>
            <p:nvPr/>
          </p:nvSpPr>
          <p:spPr>
            <a:xfrm>
              <a:off x="5624476" y="2449305"/>
              <a:ext cx="883025" cy="299494"/>
            </a:xfrm>
            <a:prstGeom prst="roundRect">
              <a:avLst>
                <a:gd name="adj" fmla="val 42381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Abgerundetes Rechteck 12">
              <a:extLst>
                <a:ext uri="{FF2B5EF4-FFF2-40B4-BE49-F238E27FC236}">
                  <a16:creationId xmlns:a16="http://schemas.microsoft.com/office/drawing/2014/main" id="{D1C6B430-1D64-4E86-11D1-BC1B122E849D}"/>
                </a:ext>
              </a:extLst>
            </p:cNvPr>
            <p:cNvSpPr/>
            <p:nvPr/>
          </p:nvSpPr>
          <p:spPr>
            <a:xfrm>
              <a:off x="5729811" y="2478028"/>
              <a:ext cx="672353" cy="242047"/>
            </a:xfrm>
            <a:prstGeom prst="roundRect">
              <a:avLst>
                <a:gd name="adj" fmla="val 42381"/>
              </a:avLst>
            </a:prstGeom>
            <a:solidFill>
              <a:srgbClr val="00B050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1C1D6A6-F4D6-68DB-510D-9B86F13CFDDD}"/>
                </a:ext>
              </a:extLst>
            </p:cNvPr>
            <p:cNvSpPr/>
            <p:nvPr/>
          </p:nvSpPr>
          <p:spPr>
            <a:xfrm>
              <a:off x="6171324" y="2474750"/>
              <a:ext cx="67235" cy="24860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Dreieck 43">
              <a:extLst>
                <a:ext uri="{FF2B5EF4-FFF2-40B4-BE49-F238E27FC236}">
                  <a16:creationId xmlns:a16="http://schemas.microsoft.com/office/drawing/2014/main" id="{9BF95ACB-5089-0B7A-E458-97BFBCEE39F7}"/>
                </a:ext>
              </a:extLst>
            </p:cNvPr>
            <p:cNvSpPr/>
            <p:nvPr/>
          </p:nvSpPr>
          <p:spPr>
            <a:xfrm rot="17415892">
              <a:off x="6631842" y="2673041"/>
              <a:ext cx="45719" cy="8068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Dreieck 45">
              <a:extLst>
                <a:ext uri="{FF2B5EF4-FFF2-40B4-BE49-F238E27FC236}">
                  <a16:creationId xmlns:a16="http://schemas.microsoft.com/office/drawing/2014/main" id="{B74300DE-FCCB-82F2-0129-2921D6D17F9F}"/>
                </a:ext>
              </a:extLst>
            </p:cNvPr>
            <p:cNvSpPr/>
            <p:nvPr/>
          </p:nvSpPr>
          <p:spPr>
            <a:xfrm rot="887520">
              <a:off x="7338654" y="4062113"/>
              <a:ext cx="45719" cy="8068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Dreieck 51">
              <a:extLst>
                <a:ext uri="{FF2B5EF4-FFF2-40B4-BE49-F238E27FC236}">
                  <a16:creationId xmlns:a16="http://schemas.microsoft.com/office/drawing/2014/main" id="{499CDE1B-1512-D2BB-1FCA-7DC674446029}"/>
                </a:ext>
              </a:extLst>
            </p:cNvPr>
            <p:cNvSpPr/>
            <p:nvPr/>
          </p:nvSpPr>
          <p:spPr>
            <a:xfrm rot="2465624">
              <a:off x="6936353" y="4651106"/>
              <a:ext cx="45719" cy="8068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Dreieck 52">
              <a:extLst>
                <a:ext uri="{FF2B5EF4-FFF2-40B4-BE49-F238E27FC236}">
                  <a16:creationId xmlns:a16="http://schemas.microsoft.com/office/drawing/2014/main" id="{1944921E-3B5B-90AB-C1B1-ACE0BB937AE6}"/>
                </a:ext>
              </a:extLst>
            </p:cNvPr>
            <p:cNvSpPr/>
            <p:nvPr/>
          </p:nvSpPr>
          <p:spPr>
            <a:xfrm rot="6769331">
              <a:off x="5503614" y="4834239"/>
              <a:ext cx="45719" cy="8068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Dreieck 53">
              <a:extLst>
                <a:ext uri="{FF2B5EF4-FFF2-40B4-BE49-F238E27FC236}">
                  <a16:creationId xmlns:a16="http://schemas.microsoft.com/office/drawing/2014/main" id="{42EEDCAB-53CB-E9A8-E4F5-BBB77BE93ABC}"/>
                </a:ext>
              </a:extLst>
            </p:cNvPr>
            <p:cNvSpPr/>
            <p:nvPr/>
          </p:nvSpPr>
          <p:spPr>
            <a:xfrm rot="9537251">
              <a:off x="4830469" y="4122492"/>
              <a:ext cx="45719" cy="8068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Dreieck 54">
              <a:extLst>
                <a:ext uri="{FF2B5EF4-FFF2-40B4-BE49-F238E27FC236}">
                  <a16:creationId xmlns:a16="http://schemas.microsoft.com/office/drawing/2014/main" id="{4A89B8F0-B44E-8F7D-6C08-0630A2B70050}"/>
                </a:ext>
              </a:extLst>
            </p:cNvPr>
            <p:cNvSpPr/>
            <p:nvPr/>
          </p:nvSpPr>
          <p:spPr>
            <a:xfrm rot="11127678">
              <a:off x="4799459" y="3513196"/>
              <a:ext cx="45719" cy="8068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Dreieck 55">
              <a:extLst>
                <a:ext uri="{FF2B5EF4-FFF2-40B4-BE49-F238E27FC236}">
                  <a16:creationId xmlns:a16="http://schemas.microsoft.com/office/drawing/2014/main" id="{D8D363AF-DA9C-B4C8-2DCC-555B4C78FE85}"/>
                </a:ext>
              </a:extLst>
            </p:cNvPr>
            <p:cNvSpPr/>
            <p:nvPr/>
          </p:nvSpPr>
          <p:spPr>
            <a:xfrm rot="13313361">
              <a:off x="5173876" y="2893920"/>
              <a:ext cx="45719" cy="8068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E53715B8-DCF8-5869-4286-E354DCC688A0}"/>
                </a:ext>
              </a:extLst>
            </p:cNvPr>
            <p:cNvSpPr/>
            <p:nvPr/>
          </p:nvSpPr>
          <p:spPr>
            <a:xfrm>
              <a:off x="5916377" y="1411508"/>
              <a:ext cx="799546" cy="40648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Abgerundetes Rechteck 58">
              <a:extLst>
                <a:ext uri="{FF2B5EF4-FFF2-40B4-BE49-F238E27FC236}">
                  <a16:creationId xmlns:a16="http://schemas.microsoft.com/office/drawing/2014/main" id="{41CD878B-8439-6AD6-13F0-CD45D894688E}"/>
                </a:ext>
              </a:extLst>
            </p:cNvPr>
            <p:cNvSpPr/>
            <p:nvPr/>
          </p:nvSpPr>
          <p:spPr>
            <a:xfrm>
              <a:off x="5983997" y="1477571"/>
              <a:ext cx="672353" cy="249070"/>
            </a:xfrm>
            <a:prstGeom prst="roundRect">
              <a:avLst>
                <a:gd name="adj" fmla="val 42381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Abgerundetes Rechteck 59">
              <a:extLst>
                <a:ext uri="{FF2B5EF4-FFF2-40B4-BE49-F238E27FC236}">
                  <a16:creationId xmlns:a16="http://schemas.microsoft.com/office/drawing/2014/main" id="{52D03245-D34E-2A64-CC8B-B88130118F1B}"/>
                </a:ext>
              </a:extLst>
            </p:cNvPr>
            <p:cNvSpPr/>
            <p:nvPr/>
          </p:nvSpPr>
          <p:spPr>
            <a:xfrm>
              <a:off x="6036664" y="1512106"/>
              <a:ext cx="567018" cy="180000"/>
            </a:xfrm>
            <a:prstGeom prst="roundRect">
              <a:avLst>
                <a:gd name="adj" fmla="val 42381"/>
              </a:avLst>
            </a:prstGeom>
            <a:solidFill>
              <a:srgbClr val="00B050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Abgerundetes Rechteck 64">
              <a:extLst>
                <a:ext uri="{FF2B5EF4-FFF2-40B4-BE49-F238E27FC236}">
                  <a16:creationId xmlns:a16="http://schemas.microsoft.com/office/drawing/2014/main" id="{329F528B-BA4D-72A4-4986-E86B73328881}"/>
                </a:ext>
              </a:extLst>
            </p:cNvPr>
            <p:cNvSpPr/>
            <p:nvPr/>
          </p:nvSpPr>
          <p:spPr>
            <a:xfrm>
              <a:off x="7047292" y="1785228"/>
              <a:ext cx="672353" cy="249070"/>
            </a:xfrm>
            <a:prstGeom prst="roundRect">
              <a:avLst>
                <a:gd name="adj" fmla="val 42381"/>
              </a:avLst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Abgerundetes Rechteck 65">
              <a:extLst>
                <a:ext uri="{FF2B5EF4-FFF2-40B4-BE49-F238E27FC236}">
                  <a16:creationId xmlns:a16="http://schemas.microsoft.com/office/drawing/2014/main" id="{BE355BE5-EDC8-ABC2-36DC-528AF45CBBFC}"/>
                </a:ext>
              </a:extLst>
            </p:cNvPr>
            <p:cNvSpPr/>
            <p:nvPr/>
          </p:nvSpPr>
          <p:spPr>
            <a:xfrm>
              <a:off x="7099959" y="1819763"/>
              <a:ext cx="567018" cy="180000"/>
            </a:xfrm>
            <a:prstGeom prst="roundRect">
              <a:avLst>
                <a:gd name="adj" fmla="val 42381"/>
              </a:avLst>
            </a:prstGeom>
            <a:solidFill>
              <a:srgbClr val="00B050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Dreieck 61">
              <a:extLst>
                <a:ext uri="{FF2B5EF4-FFF2-40B4-BE49-F238E27FC236}">
                  <a16:creationId xmlns:a16="http://schemas.microsoft.com/office/drawing/2014/main" id="{3EA801CA-D00B-A8AD-E5FA-04148EBC12E2}"/>
                </a:ext>
              </a:extLst>
            </p:cNvPr>
            <p:cNvSpPr/>
            <p:nvPr/>
          </p:nvSpPr>
          <p:spPr>
            <a:xfrm rot="19589641">
              <a:off x="6539493" y="1788821"/>
              <a:ext cx="45719" cy="8068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Dreieck 66">
              <a:extLst>
                <a:ext uri="{FF2B5EF4-FFF2-40B4-BE49-F238E27FC236}">
                  <a16:creationId xmlns:a16="http://schemas.microsoft.com/office/drawing/2014/main" id="{867C0B5E-3F1C-CEFD-9277-DA893539DF32}"/>
                </a:ext>
              </a:extLst>
            </p:cNvPr>
            <p:cNvSpPr/>
            <p:nvPr/>
          </p:nvSpPr>
          <p:spPr>
            <a:xfrm rot="9018586">
              <a:off x="5567808" y="2358864"/>
              <a:ext cx="45719" cy="8068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Bogen 67">
              <a:extLst>
                <a:ext uri="{FF2B5EF4-FFF2-40B4-BE49-F238E27FC236}">
                  <a16:creationId xmlns:a16="http://schemas.microsoft.com/office/drawing/2014/main" id="{577F1A26-A770-FF26-F8E0-DCF5E44C81D3}"/>
                </a:ext>
              </a:extLst>
            </p:cNvPr>
            <p:cNvSpPr/>
            <p:nvPr/>
          </p:nvSpPr>
          <p:spPr>
            <a:xfrm rot="17055375">
              <a:off x="6659584" y="1928861"/>
              <a:ext cx="707373" cy="747266"/>
            </a:xfrm>
            <a:prstGeom prst="arc">
              <a:avLst>
                <a:gd name="adj1" fmla="val 16200000"/>
                <a:gd name="adj2" fmla="val 19711609"/>
              </a:avLst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Dreieck 68">
              <a:extLst>
                <a:ext uri="{FF2B5EF4-FFF2-40B4-BE49-F238E27FC236}">
                  <a16:creationId xmlns:a16="http://schemas.microsoft.com/office/drawing/2014/main" id="{F23825B0-AAE2-BCA2-4871-33BF56483E9B}"/>
                </a:ext>
              </a:extLst>
            </p:cNvPr>
            <p:cNvSpPr/>
            <p:nvPr/>
          </p:nvSpPr>
          <p:spPr>
            <a:xfrm rot="4623323">
              <a:off x="6903735" y="1913945"/>
              <a:ext cx="45719" cy="8068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213F8FAD-91B4-A176-4998-8719E95218DF}"/>
                </a:ext>
              </a:extLst>
            </p:cNvPr>
            <p:cNvSpPr txBox="1"/>
            <p:nvPr/>
          </p:nvSpPr>
          <p:spPr>
            <a:xfrm>
              <a:off x="4346371" y="1696221"/>
              <a:ext cx="1199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Wachstum</a:t>
              </a:r>
            </a:p>
          </p:txBody>
        </p: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F33C85E4-B770-0FB1-073F-4F5C30B29711}"/>
                </a:ext>
              </a:extLst>
            </p:cNvPr>
            <p:cNvSpPr txBox="1"/>
            <p:nvPr/>
          </p:nvSpPr>
          <p:spPr>
            <a:xfrm>
              <a:off x="6846302" y="2513790"/>
              <a:ext cx="10220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Keimung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99A5A0DC-4263-6D33-C24C-07BD83F09CEB}"/>
                </a:ext>
              </a:extLst>
            </p:cNvPr>
            <p:cNvSpPr/>
            <p:nvPr/>
          </p:nvSpPr>
          <p:spPr>
            <a:xfrm>
              <a:off x="6863206" y="2972749"/>
              <a:ext cx="567742" cy="39980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4DF5603-6E41-043C-D33C-BDF3E255EE15}"/>
                </a:ext>
              </a:extLst>
            </p:cNvPr>
            <p:cNvSpPr/>
            <p:nvPr/>
          </p:nvSpPr>
          <p:spPr>
            <a:xfrm rot="5400000">
              <a:off x="7112112" y="3017107"/>
              <a:ext cx="154640" cy="248601"/>
            </a:xfrm>
            <a:prstGeom prst="ellipse">
              <a:avLst/>
            </a:prstGeom>
            <a:solidFill>
              <a:srgbClr val="FF0000"/>
            </a:solidFill>
            <a:ln w="476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C9A9D80-5B03-1EA4-ED43-13652A2F0914}"/>
                </a:ext>
              </a:extLst>
            </p:cNvPr>
            <p:cNvSpPr/>
            <p:nvPr/>
          </p:nvSpPr>
          <p:spPr>
            <a:xfrm rot="5400000">
              <a:off x="7072694" y="2975080"/>
              <a:ext cx="228360" cy="33265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5" name="Dreieck 84">
              <a:extLst>
                <a:ext uri="{FF2B5EF4-FFF2-40B4-BE49-F238E27FC236}">
                  <a16:creationId xmlns:a16="http://schemas.microsoft.com/office/drawing/2014/main" id="{C7A2D014-1AF4-407A-4526-9FD181740275}"/>
                </a:ext>
              </a:extLst>
            </p:cNvPr>
            <p:cNvSpPr/>
            <p:nvPr/>
          </p:nvSpPr>
          <p:spPr>
            <a:xfrm rot="19948984">
              <a:off x="7281543" y="3309277"/>
              <a:ext cx="45719" cy="8068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6" name="Textfeld 85">
              <a:extLst>
                <a:ext uri="{FF2B5EF4-FFF2-40B4-BE49-F238E27FC236}">
                  <a16:creationId xmlns:a16="http://schemas.microsoft.com/office/drawing/2014/main" id="{8A3FEE02-DD4A-1808-9096-3F9F075B3AF6}"/>
                </a:ext>
              </a:extLst>
            </p:cNvPr>
            <p:cNvSpPr txBox="1"/>
            <p:nvPr/>
          </p:nvSpPr>
          <p:spPr>
            <a:xfrm>
              <a:off x="3956357" y="2313548"/>
              <a:ext cx="11549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/>
                <a:t>Stufe I</a:t>
              </a:r>
            </a:p>
            <a:p>
              <a:pPr algn="ctr"/>
              <a:r>
                <a:rPr lang="de-DE" b="1" dirty="0"/>
                <a:t>Limitation</a:t>
              </a:r>
            </a:p>
          </p:txBody>
        </p:sp>
        <p:sp>
          <p:nvSpPr>
            <p:cNvPr id="87" name="Textfeld 86">
              <a:extLst>
                <a:ext uri="{FF2B5EF4-FFF2-40B4-BE49-F238E27FC236}">
                  <a16:creationId xmlns:a16="http://schemas.microsoft.com/office/drawing/2014/main" id="{E20FEF3F-4D40-7043-F24D-FCB48925A01C}"/>
                </a:ext>
              </a:extLst>
            </p:cNvPr>
            <p:cNvSpPr txBox="1"/>
            <p:nvPr/>
          </p:nvSpPr>
          <p:spPr>
            <a:xfrm>
              <a:off x="3415827" y="3112909"/>
              <a:ext cx="8620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/>
                <a:t>Stufe II</a:t>
              </a:r>
            </a:p>
            <a:p>
              <a:pPr algn="ctr"/>
              <a:r>
                <a:rPr lang="de-DE" b="1" dirty="0"/>
                <a:t>Teilung</a:t>
              </a:r>
            </a:p>
          </p:txBody>
        </p:sp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0214054C-FA5C-710C-90E3-49D5707B2BF4}"/>
                </a:ext>
              </a:extLst>
            </p:cNvPr>
            <p:cNvSpPr txBox="1"/>
            <p:nvPr/>
          </p:nvSpPr>
          <p:spPr>
            <a:xfrm>
              <a:off x="3314096" y="3931754"/>
              <a:ext cx="12870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/>
                <a:t>Stufe III</a:t>
              </a:r>
            </a:p>
            <a:p>
              <a:pPr algn="ctr"/>
              <a:r>
                <a:rPr lang="de-DE" b="1" dirty="0" err="1"/>
                <a:t>Engulfment</a:t>
              </a:r>
              <a:endParaRPr lang="de-DE" b="1" dirty="0"/>
            </a:p>
          </p:txBody>
        </p:sp>
        <p:sp>
          <p:nvSpPr>
            <p:cNvPr id="89" name="Textfeld 88">
              <a:extLst>
                <a:ext uri="{FF2B5EF4-FFF2-40B4-BE49-F238E27FC236}">
                  <a16:creationId xmlns:a16="http://schemas.microsoft.com/office/drawing/2014/main" id="{AF418CF8-2DE0-3D8D-CDA5-74F8B5F36EB9}"/>
                </a:ext>
              </a:extLst>
            </p:cNvPr>
            <p:cNvSpPr txBox="1"/>
            <p:nvPr/>
          </p:nvSpPr>
          <p:spPr>
            <a:xfrm>
              <a:off x="3973497" y="4703433"/>
              <a:ext cx="15912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/>
                <a:t>Stufe IV</a:t>
              </a:r>
            </a:p>
            <a:p>
              <a:pPr algn="ctr"/>
              <a:r>
                <a:rPr lang="de-DE" b="1" dirty="0"/>
                <a:t>Cortex-Bildung</a:t>
              </a:r>
            </a:p>
          </p:txBody>
        </p:sp>
        <p:sp>
          <p:nvSpPr>
            <p:cNvPr id="90" name="Textfeld 89">
              <a:extLst>
                <a:ext uri="{FF2B5EF4-FFF2-40B4-BE49-F238E27FC236}">
                  <a16:creationId xmlns:a16="http://schemas.microsoft.com/office/drawing/2014/main" id="{8C26453A-2765-E7C8-0CE9-F38BFAAFE08C}"/>
                </a:ext>
              </a:extLst>
            </p:cNvPr>
            <p:cNvSpPr txBox="1"/>
            <p:nvPr/>
          </p:nvSpPr>
          <p:spPr>
            <a:xfrm>
              <a:off x="6674846" y="4686617"/>
              <a:ext cx="16625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/>
                <a:t>Stufe V</a:t>
              </a:r>
            </a:p>
            <a:p>
              <a:pPr algn="ctr"/>
              <a:r>
                <a:rPr lang="de-DE" b="1" dirty="0"/>
                <a:t>Mantel-Bildung</a:t>
              </a:r>
            </a:p>
          </p:txBody>
        </p:sp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EEED530D-E462-A44A-AF7E-E72FE7ECD773}"/>
                </a:ext>
              </a:extLst>
            </p:cNvPr>
            <p:cNvSpPr txBox="1"/>
            <p:nvPr/>
          </p:nvSpPr>
          <p:spPr>
            <a:xfrm>
              <a:off x="7958344" y="3456535"/>
              <a:ext cx="19879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/>
                <a:t>Stufen VI &amp; VII</a:t>
              </a:r>
            </a:p>
            <a:p>
              <a:pPr algn="ctr"/>
              <a:r>
                <a:rPr lang="de-DE" b="1" dirty="0"/>
                <a:t>Reifung &amp; Zell-Lyse</a:t>
              </a:r>
            </a:p>
          </p:txBody>
        </p:sp>
        <p:sp>
          <p:nvSpPr>
            <p:cNvPr id="92" name="Textfeld 91">
              <a:extLst>
                <a:ext uri="{FF2B5EF4-FFF2-40B4-BE49-F238E27FC236}">
                  <a16:creationId xmlns:a16="http://schemas.microsoft.com/office/drawing/2014/main" id="{3C35711A-E204-2B27-102B-B728CDD5EB9D}"/>
                </a:ext>
              </a:extLst>
            </p:cNvPr>
            <p:cNvSpPr txBox="1"/>
            <p:nvPr/>
          </p:nvSpPr>
          <p:spPr>
            <a:xfrm>
              <a:off x="7430948" y="2944182"/>
              <a:ext cx="12000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Endospore</a:t>
              </a:r>
            </a:p>
          </p:txBody>
        </p:sp>
        <p:sp>
          <p:nvSpPr>
            <p:cNvPr id="93" name="Textfeld 92">
              <a:extLst>
                <a:ext uri="{FF2B5EF4-FFF2-40B4-BE49-F238E27FC236}">
                  <a16:creationId xmlns:a16="http://schemas.microsoft.com/office/drawing/2014/main" id="{9076CDF1-181E-32CC-8BAA-BC7827FE9273}"/>
                </a:ext>
              </a:extLst>
            </p:cNvPr>
            <p:cNvSpPr txBox="1"/>
            <p:nvPr/>
          </p:nvSpPr>
          <p:spPr>
            <a:xfrm>
              <a:off x="7757301" y="1707483"/>
              <a:ext cx="1696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Vegetative Zelle</a:t>
              </a:r>
            </a:p>
          </p:txBody>
        </p:sp>
        <p:sp>
          <p:nvSpPr>
            <p:cNvPr id="94" name="Textfeld 93">
              <a:extLst>
                <a:ext uri="{FF2B5EF4-FFF2-40B4-BE49-F238E27FC236}">
                  <a16:creationId xmlns:a16="http://schemas.microsoft.com/office/drawing/2014/main" id="{F135B473-071F-9A9E-2385-2E3AB2BC0A4E}"/>
                </a:ext>
              </a:extLst>
            </p:cNvPr>
            <p:cNvSpPr txBox="1"/>
            <p:nvPr/>
          </p:nvSpPr>
          <p:spPr>
            <a:xfrm>
              <a:off x="5302999" y="3613806"/>
              <a:ext cx="1031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>
                  <a:solidFill>
                    <a:srgbClr val="FF0000"/>
                  </a:solidFill>
                </a:rPr>
                <a:t>Präspore</a:t>
              </a:r>
              <a:endParaRPr lang="de-DE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62BCF31C-BB33-8E22-BC0A-FB5342F84CA4}"/>
              </a:ext>
            </a:extLst>
          </p:cNvPr>
          <p:cNvSpPr txBox="1"/>
          <p:nvPr/>
        </p:nvSpPr>
        <p:spPr>
          <a:xfrm>
            <a:off x="100739" y="6404244"/>
            <a:ext cx="2753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Riley </a:t>
            </a:r>
            <a:r>
              <a:rPr lang="de-DE" sz="1400" i="1" dirty="0">
                <a:solidFill>
                  <a:schemeClr val="bg1"/>
                </a:solidFill>
              </a:rPr>
              <a:t>et al</a:t>
            </a:r>
            <a:r>
              <a:rPr lang="de-DE" sz="1400" dirty="0">
                <a:solidFill>
                  <a:schemeClr val="bg1"/>
                </a:solidFill>
              </a:rPr>
              <a:t>. 2020 </a:t>
            </a:r>
            <a:r>
              <a:rPr lang="de-DE" sz="1400" i="1" dirty="0" err="1">
                <a:solidFill>
                  <a:schemeClr val="bg1"/>
                </a:solidFill>
              </a:rPr>
              <a:t>Microb</a:t>
            </a:r>
            <a:r>
              <a:rPr lang="de-DE" sz="1400" i="1" dirty="0">
                <a:solidFill>
                  <a:schemeClr val="bg1"/>
                </a:solidFill>
              </a:rPr>
              <a:t> </a:t>
            </a:r>
            <a:r>
              <a:rPr lang="de-DE" sz="1400" i="1" dirty="0" err="1">
                <a:solidFill>
                  <a:schemeClr val="bg1"/>
                </a:solidFill>
              </a:rPr>
              <a:t>Cell</a:t>
            </a:r>
            <a:r>
              <a:rPr lang="de-DE" sz="1400" dirty="0">
                <a:solidFill>
                  <a:schemeClr val="bg1"/>
                </a:solidFill>
              </a:rPr>
              <a:t> 8: 1-16</a:t>
            </a:r>
          </a:p>
        </p:txBody>
      </p:sp>
    </p:spTree>
    <p:extLst>
      <p:ext uri="{BB962C8B-B14F-4D97-AF65-F5344CB8AC3E}">
        <p14:creationId xmlns:p14="http://schemas.microsoft.com/office/powerpoint/2010/main" val="833842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AC2A41B-E0D8-12CC-CB11-746CF7DBFB5B}"/>
              </a:ext>
            </a:extLst>
          </p:cNvPr>
          <p:cNvSpPr/>
          <p:nvPr/>
        </p:nvSpPr>
        <p:spPr>
          <a:xfrm>
            <a:off x="0" y="6258266"/>
            <a:ext cx="12192000" cy="599734"/>
          </a:xfrm>
          <a:prstGeom prst="rect">
            <a:avLst/>
          </a:prstGeom>
          <a:solidFill>
            <a:srgbClr val="4B904F"/>
          </a:solidFill>
          <a:ln>
            <a:solidFill>
              <a:srgbClr val="4B9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5626CB-8D7E-E842-959E-B6B44BEB9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42" b="31495"/>
          <a:stretch/>
        </p:blipFill>
        <p:spPr>
          <a:xfrm>
            <a:off x="9795641" y="6258266"/>
            <a:ext cx="2396359" cy="599734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412586A6-308A-F91D-38C7-9EC37D6D4628}"/>
              </a:ext>
            </a:extLst>
          </p:cNvPr>
          <p:cNvSpPr txBox="1"/>
          <p:nvPr/>
        </p:nvSpPr>
        <p:spPr>
          <a:xfrm>
            <a:off x="100739" y="6404244"/>
            <a:ext cx="4188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Horneck </a:t>
            </a:r>
            <a:r>
              <a:rPr lang="de-DE" sz="1400" i="1" dirty="0">
                <a:solidFill>
                  <a:schemeClr val="bg1"/>
                </a:solidFill>
              </a:rPr>
              <a:t>et al.</a:t>
            </a:r>
            <a:r>
              <a:rPr lang="de-DE" sz="1400" dirty="0">
                <a:solidFill>
                  <a:schemeClr val="bg1"/>
                </a:solidFill>
              </a:rPr>
              <a:t> 2010 </a:t>
            </a:r>
            <a:r>
              <a:rPr lang="de-DE" sz="1400" i="1" dirty="0" err="1">
                <a:solidFill>
                  <a:schemeClr val="bg1"/>
                </a:solidFill>
              </a:rPr>
              <a:t>Microbiol</a:t>
            </a:r>
            <a:r>
              <a:rPr lang="de-DE" sz="1400" i="1" dirty="0">
                <a:solidFill>
                  <a:schemeClr val="bg1"/>
                </a:solidFill>
              </a:rPr>
              <a:t> Mol </a:t>
            </a:r>
            <a:r>
              <a:rPr lang="de-DE" sz="1400" i="1" dirty="0" err="1">
                <a:solidFill>
                  <a:schemeClr val="bg1"/>
                </a:solidFill>
              </a:rPr>
              <a:t>Biol</a:t>
            </a:r>
            <a:r>
              <a:rPr lang="de-DE" sz="1400" i="1" dirty="0">
                <a:solidFill>
                  <a:schemeClr val="bg1"/>
                </a:solidFill>
              </a:rPr>
              <a:t> Rev</a:t>
            </a:r>
            <a:r>
              <a:rPr lang="de-DE" sz="1400" dirty="0">
                <a:solidFill>
                  <a:schemeClr val="bg1"/>
                </a:solidFill>
              </a:rPr>
              <a:t> 74: 121-156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A19ED89-A8A2-0A6A-A08D-3BD0B87A09F3}"/>
              </a:ext>
            </a:extLst>
          </p:cNvPr>
          <p:cNvSpPr txBox="1"/>
          <p:nvPr/>
        </p:nvSpPr>
        <p:spPr>
          <a:xfrm>
            <a:off x="-168441" y="5450574"/>
            <a:ext cx="12528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dirty="0">
                <a:solidFill>
                  <a:srgbClr val="0070C0"/>
                </a:solidFill>
              </a:rPr>
              <a:t>B. subtilis</a:t>
            </a:r>
            <a:r>
              <a:rPr lang="de-DE" sz="3200" b="1" dirty="0">
                <a:solidFill>
                  <a:srgbClr val="0070C0"/>
                </a:solidFill>
              </a:rPr>
              <a:t> ist ein Modellorganismus in der Astrobiologie</a:t>
            </a:r>
            <a:endParaRPr lang="de-DE" sz="3200" b="1" i="1" dirty="0">
              <a:solidFill>
                <a:srgbClr val="0070C0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84A6A352-49AB-D1CF-2B0B-D86B01A79246}"/>
              </a:ext>
            </a:extLst>
          </p:cNvPr>
          <p:cNvSpPr txBox="1"/>
          <p:nvPr/>
        </p:nvSpPr>
        <p:spPr>
          <a:xfrm>
            <a:off x="1179308" y="388164"/>
            <a:ext cx="98333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200" b="1" i="1" dirty="0">
                <a:solidFill>
                  <a:srgbClr val="0070C0"/>
                </a:solidFill>
              </a:rPr>
              <a:t>Bacillus subtilis </a:t>
            </a:r>
            <a:r>
              <a:rPr lang="de-DE" sz="4200" b="1" dirty="0">
                <a:solidFill>
                  <a:srgbClr val="0070C0"/>
                </a:solidFill>
              </a:rPr>
              <a:t>in Forschung &amp; Anwendung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8498CA0C-CA4E-9173-02C6-59D69243715E}"/>
              </a:ext>
            </a:extLst>
          </p:cNvPr>
          <p:cNvGrpSpPr/>
          <p:nvPr/>
        </p:nvGrpSpPr>
        <p:grpSpPr>
          <a:xfrm>
            <a:off x="1461813" y="1676698"/>
            <a:ext cx="5734876" cy="3224006"/>
            <a:chOff x="667553" y="1764396"/>
            <a:chExt cx="5734876" cy="3224006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AD07D550-7BDD-78FD-0F1A-EA59355F90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4" t="19968" r="37621" b="18507"/>
            <a:stretch/>
          </p:blipFill>
          <p:spPr bwMode="auto">
            <a:xfrm>
              <a:off x="667553" y="1764397"/>
              <a:ext cx="2681243" cy="3054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088FD651-3354-2A65-0A0A-471053BD9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4215">
              <a:off x="3543475" y="3645014"/>
              <a:ext cx="1868380" cy="1343388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B14CD85C-FDD9-A2E0-2917-45DC11E3F5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62" t="36390" r="37636" b="36429"/>
            <a:stretch/>
          </p:blipFill>
          <p:spPr bwMode="auto">
            <a:xfrm rot="16200000">
              <a:off x="5442175" y="3932740"/>
              <a:ext cx="1150642" cy="759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87C39F5D-3E99-AB5E-1BD9-E37E7FCE35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52" t="63629" r="52394" b="7864"/>
            <a:stretch/>
          </p:blipFill>
          <p:spPr bwMode="auto">
            <a:xfrm>
              <a:off x="3461624" y="1764396"/>
              <a:ext cx="2940805" cy="1873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47CA6B67-E70B-E8B4-C835-055130E45B4C}"/>
              </a:ext>
            </a:extLst>
          </p:cNvPr>
          <p:cNvSpPr txBox="1"/>
          <p:nvPr/>
        </p:nvSpPr>
        <p:spPr>
          <a:xfrm>
            <a:off x="7500897" y="1845786"/>
            <a:ext cx="38590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Sporen dienen…</a:t>
            </a:r>
          </a:p>
          <a:p>
            <a:endParaRPr lang="de-DE" b="1" dirty="0"/>
          </a:p>
          <a:p>
            <a:r>
              <a:rPr lang="de-DE" b="1" dirty="0"/>
              <a:t>…als Indikatoren für die Bewertung von Weltraumstrahlung</a:t>
            </a:r>
          </a:p>
          <a:p>
            <a:endParaRPr lang="de-DE" b="1" dirty="0"/>
          </a:p>
          <a:p>
            <a:r>
              <a:rPr lang="de-DE" b="1" dirty="0"/>
              <a:t>…zur Untersuchung der </a:t>
            </a:r>
            <a:r>
              <a:rPr lang="de-DE" b="1" dirty="0" err="1"/>
              <a:t>Lithopanspermie</a:t>
            </a:r>
            <a:r>
              <a:rPr lang="de-DE" b="1" dirty="0"/>
              <a:t>-Theorie</a:t>
            </a:r>
          </a:p>
          <a:p>
            <a:endParaRPr lang="de-DE" b="1" dirty="0"/>
          </a:p>
          <a:p>
            <a:r>
              <a:rPr lang="de-DE" b="1" dirty="0"/>
              <a:t>…als mikrobiologische Indikatoren für die Sterilität (</a:t>
            </a:r>
            <a:r>
              <a:rPr lang="de-DE" b="1" i="1" dirty="0"/>
              <a:t>Planetary </a:t>
            </a:r>
            <a:r>
              <a:rPr lang="de-DE" b="1" i="1" dirty="0" err="1"/>
              <a:t>Protection</a:t>
            </a:r>
            <a:r>
              <a:rPr lang="de-DE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48343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AC2A41B-E0D8-12CC-CB11-746CF7DBFB5B}"/>
              </a:ext>
            </a:extLst>
          </p:cNvPr>
          <p:cNvSpPr/>
          <p:nvPr/>
        </p:nvSpPr>
        <p:spPr>
          <a:xfrm>
            <a:off x="0" y="6258266"/>
            <a:ext cx="12192000" cy="599734"/>
          </a:xfrm>
          <a:prstGeom prst="rect">
            <a:avLst/>
          </a:prstGeom>
          <a:solidFill>
            <a:srgbClr val="4B904F"/>
          </a:solidFill>
          <a:ln>
            <a:solidFill>
              <a:srgbClr val="4B9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5626CB-8D7E-E842-959E-B6B44BEB9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42" b="31495"/>
          <a:stretch/>
        </p:blipFill>
        <p:spPr>
          <a:xfrm>
            <a:off x="9795641" y="6258266"/>
            <a:ext cx="2396359" cy="59973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2C52881-FBB2-D38F-F155-BFF65B10FD7B}"/>
              </a:ext>
            </a:extLst>
          </p:cNvPr>
          <p:cNvSpPr txBox="1"/>
          <p:nvPr/>
        </p:nvSpPr>
        <p:spPr>
          <a:xfrm>
            <a:off x="1268974" y="5155748"/>
            <a:ext cx="96540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70C0"/>
                </a:solidFill>
              </a:rPr>
              <a:t>Scheinbar homogene </a:t>
            </a:r>
            <a:r>
              <a:rPr lang="de-DE" sz="3200" b="1" i="1" dirty="0">
                <a:solidFill>
                  <a:srgbClr val="0070C0"/>
                </a:solidFill>
              </a:rPr>
              <a:t>B. subtilis-</a:t>
            </a:r>
            <a:r>
              <a:rPr lang="de-DE" sz="3200" b="1" dirty="0">
                <a:solidFill>
                  <a:srgbClr val="0070C0"/>
                </a:solidFill>
              </a:rPr>
              <a:t>Populationen enthalten</a:t>
            </a:r>
          </a:p>
          <a:p>
            <a:pPr algn="ctr"/>
            <a:r>
              <a:rPr lang="de-DE" sz="3200" b="1" dirty="0">
                <a:solidFill>
                  <a:srgbClr val="0070C0"/>
                </a:solidFill>
              </a:rPr>
              <a:t>Zelltypen mit unterschiedlichen Eigenschaften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4E5D057-A931-812A-E240-52C948FB9D5E}"/>
              </a:ext>
            </a:extLst>
          </p:cNvPr>
          <p:cNvSpPr txBox="1"/>
          <p:nvPr/>
        </p:nvSpPr>
        <p:spPr>
          <a:xfrm>
            <a:off x="1179308" y="388164"/>
            <a:ext cx="98333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200" b="1" i="1" dirty="0">
                <a:solidFill>
                  <a:srgbClr val="0070C0"/>
                </a:solidFill>
              </a:rPr>
              <a:t>Bacillus subtilis </a:t>
            </a:r>
            <a:r>
              <a:rPr lang="de-DE" sz="4200" b="1" dirty="0">
                <a:solidFill>
                  <a:srgbClr val="0070C0"/>
                </a:solidFill>
              </a:rPr>
              <a:t>in Forschung &amp; Anwendung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CAA625C-2BB4-A154-5F13-A7CBFCF65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254" y="1486858"/>
            <a:ext cx="4759492" cy="356553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5634DAF-7E44-B403-A702-B0D858DC335C}"/>
              </a:ext>
            </a:extLst>
          </p:cNvPr>
          <p:cNvSpPr txBox="1"/>
          <p:nvPr/>
        </p:nvSpPr>
        <p:spPr>
          <a:xfrm>
            <a:off x="100739" y="6404244"/>
            <a:ext cx="3785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chemeClr val="bg1"/>
                </a:solidFill>
              </a:rPr>
              <a:t>Diethmaier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i="1" dirty="0">
                <a:solidFill>
                  <a:schemeClr val="bg1"/>
                </a:solidFill>
              </a:rPr>
              <a:t>et al</a:t>
            </a:r>
            <a:r>
              <a:rPr lang="de-DE" sz="1400" dirty="0">
                <a:solidFill>
                  <a:schemeClr val="bg1"/>
                </a:solidFill>
              </a:rPr>
              <a:t>. 2011 </a:t>
            </a:r>
            <a:r>
              <a:rPr lang="de-DE" sz="1400" i="1" dirty="0">
                <a:solidFill>
                  <a:schemeClr val="bg1"/>
                </a:solidFill>
              </a:rPr>
              <a:t>J </a:t>
            </a:r>
            <a:r>
              <a:rPr lang="de-DE" sz="1400" i="1" dirty="0" err="1">
                <a:solidFill>
                  <a:schemeClr val="bg1"/>
                </a:solidFill>
              </a:rPr>
              <a:t>Bacteriol</a:t>
            </a:r>
            <a:r>
              <a:rPr lang="de-DE" sz="1400" dirty="0">
                <a:solidFill>
                  <a:schemeClr val="bg1"/>
                </a:solidFill>
              </a:rPr>
              <a:t> 193: 5997-6007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3FB40D0E-17B3-3F8D-BCF3-96E46734A4FC}"/>
              </a:ext>
            </a:extLst>
          </p:cNvPr>
          <p:cNvSpPr>
            <a:spLocks noChangeAspect="1"/>
          </p:cNvSpPr>
          <p:nvPr/>
        </p:nvSpPr>
        <p:spPr bwMode="auto">
          <a:xfrm>
            <a:off x="8940114" y="3498461"/>
            <a:ext cx="660234" cy="280261"/>
          </a:xfrm>
          <a:prstGeom prst="roundRect">
            <a:avLst>
              <a:gd name="adj" fmla="val 47348"/>
            </a:avLst>
          </a:prstGeom>
          <a:solidFill>
            <a:srgbClr val="FFFF00"/>
          </a:solidFill>
          <a:ln w="34925">
            <a:solidFill>
              <a:srgbClr val="FFCC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6B8898C0-0509-99E6-6C59-434B5AE3B541}"/>
              </a:ext>
            </a:extLst>
          </p:cNvPr>
          <p:cNvSpPr>
            <a:spLocks noChangeAspect="1"/>
          </p:cNvSpPr>
          <p:nvPr/>
        </p:nvSpPr>
        <p:spPr bwMode="auto">
          <a:xfrm>
            <a:off x="8940114" y="2678737"/>
            <a:ext cx="660234" cy="280261"/>
          </a:xfrm>
          <a:prstGeom prst="roundRect">
            <a:avLst>
              <a:gd name="adj" fmla="val 47348"/>
            </a:avLst>
          </a:prstGeom>
          <a:solidFill>
            <a:srgbClr val="0000FF"/>
          </a:solidFill>
          <a:ln w="34925">
            <a:solidFill>
              <a:srgbClr val="000090"/>
            </a:solidFill>
          </a:ln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FC9B3E96-22F4-F81E-4348-778C63446818}"/>
              </a:ext>
            </a:extLst>
          </p:cNvPr>
          <p:cNvSpPr txBox="1"/>
          <p:nvPr/>
        </p:nvSpPr>
        <p:spPr>
          <a:xfrm>
            <a:off x="9690165" y="2634201"/>
            <a:ext cx="132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Motile</a:t>
            </a:r>
            <a:r>
              <a:rPr lang="de-DE" b="1" dirty="0"/>
              <a:t> Zelle</a:t>
            </a: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9D37559C-1C73-D26C-59C4-0B684A63B26D}"/>
              </a:ext>
            </a:extLst>
          </p:cNvPr>
          <p:cNvSpPr txBox="1"/>
          <p:nvPr/>
        </p:nvSpPr>
        <p:spPr>
          <a:xfrm>
            <a:off x="9690164" y="3428637"/>
            <a:ext cx="132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Sessile Zelle</a:t>
            </a:r>
          </a:p>
        </p:txBody>
      </p:sp>
    </p:spTree>
    <p:extLst>
      <p:ext uri="{BB962C8B-B14F-4D97-AF65-F5344CB8AC3E}">
        <p14:creationId xmlns:p14="http://schemas.microsoft.com/office/powerpoint/2010/main" val="3274288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8AF1AC50-06D2-7676-C947-17D42067C9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10" b="22742"/>
          <a:stretch/>
        </p:blipFill>
        <p:spPr>
          <a:xfrm>
            <a:off x="1169741" y="2121913"/>
            <a:ext cx="3859179" cy="226568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AC2A41B-E0D8-12CC-CB11-746CF7DBFB5B}"/>
              </a:ext>
            </a:extLst>
          </p:cNvPr>
          <p:cNvSpPr/>
          <p:nvPr/>
        </p:nvSpPr>
        <p:spPr>
          <a:xfrm>
            <a:off x="0" y="6258266"/>
            <a:ext cx="12192000" cy="599734"/>
          </a:xfrm>
          <a:prstGeom prst="rect">
            <a:avLst/>
          </a:prstGeom>
          <a:solidFill>
            <a:srgbClr val="4B904F"/>
          </a:solidFill>
          <a:ln>
            <a:solidFill>
              <a:srgbClr val="4B9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5626CB-8D7E-E842-959E-B6B44BEB9B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942" b="31495"/>
          <a:stretch/>
        </p:blipFill>
        <p:spPr>
          <a:xfrm>
            <a:off x="9795641" y="6258266"/>
            <a:ext cx="2396359" cy="59973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C6ADD1E-33CE-4D99-66CF-74D39AB253B6}"/>
              </a:ext>
            </a:extLst>
          </p:cNvPr>
          <p:cNvSpPr txBox="1"/>
          <p:nvPr/>
        </p:nvSpPr>
        <p:spPr>
          <a:xfrm>
            <a:off x="7729649" y="4344629"/>
            <a:ext cx="340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BslA</a:t>
            </a:r>
            <a:r>
              <a:rPr lang="de-DE" dirty="0"/>
              <a:t>, ein bakterielles </a:t>
            </a:r>
            <a:r>
              <a:rPr lang="de-DE" dirty="0" err="1"/>
              <a:t>Hydrophobin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0AF2AF1-A397-B77C-0BDC-331A40DD42DA}"/>
              </a:ext>
            </a:extLst>
          </p:cNvPr>
          <p:cNvSpPr txBox="1"/>
          <p:nvPr/>
        </p:nvSpPr>
        <p:spPr>
          <a:xfrm>
            <a:off x="2141393" y="4344629"/>
            <a:ext cx="1802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i="1" dirty="0"/>
              <a:t>B. subtilis-</a:t>
            </a:r>
            <a:r>
              <a:rPr lang="de-DE" dirty="0"/>
              <a:t>Biofilm</a:t>
            </a:r>
            <a:endParaRPr lang="de-DE" i="1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86397A8-ECD7-CD89-1BC4-731A638CD82F}"/>
              </a:ext>
            </a:extLst>
          </p:cNvPr>
          <p:cNvSpPr txBox="1"/>
          <p:nvPr/>
        </p:nvSpPr>
        <p:spPr>
          <a:xfrm>
            <a:off x="5359305" y="4344629"/>
            <a:ext cx="201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Biofilm-Querschnitt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49B6F67-F8F5-01C0-5C2B-A79BC4616EF5}"/>
              </a:ext>
            </a:extLst>
          </p:cNvPr>
          <p:cNvSpPr txBox="1"/>
          <p:nvPr/>
        </p:nvSpPr>
        <p:spPr>
          <a:xfrm>
            <a:off x="7513804" y="2282260"/>
            <a:ext cx="135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Luft/Wasser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3A5FE5E-2CF7-854B-EAA0-7C32FAC3678A}"/>
              </a:ext>
            </a:extLst>
          </p:cNvPr>
          <p:cNvSpPr txBox="1"/>
          <p:nvPr/>
        </p:nvSpPr>
        <p:spPr>
          <a:xfrm>
            <a:off x="7812483" y="3874643"/>
            <a:ext cx="119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Öl/Wasser</a:t>
            </a:r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9615CED1-38EF-D9CD-BBF9-4E8195FC8FB9}"/>
              </a:ext>
            </a:extLst>
          </p:cNvPr>
          <p:cNvCxnSpPr>
            <a:cxnSpLocks/>
          </p:cNvCxnSpPr>
          <p:nvPr/>
        </p:nvCxnSpPr>
        <p:spPr>
          <a:xfrm flipH="1" flipV="1">
            <a:off x="9788694" y="3433239"/>
            <a:ext cx="316726" cy="235009"/>
          </a:xfrm>
          <a:prstGeom prst="line">
            <a:avLst/>
          </a:prstGeom>
          <a:ln w="31750">
            <a:solidFill>
              <a:schemeClr val="tx1"/>
            </a:solidFill>
            <a:headEnd type="triangle" w="lg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F946FFF8-990E-CFDD-8144-68AD863C148E}"/>
              </a:ext>
            </a:extLst>
          </p:cNvPr>
          <p:cNvSpPr txBox="1"/>
          <p:nvPr/>
        </p:nvSpPr>
        <p:spPr>
          <a:xfrm>
            <a:off x="9770671" y="3382186"/>
            <a:ext cx="1362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Feste</a:t>
            </a:r>
          </a:p>
          <a:p>
            <a:pPr algn="ctr"/>
            <a:r>
              <a:rPr lang="de-DE" b="1" dirty="0"/>
              <a:t>Oberflächen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12586A6-308A-F91D-38C7-9EC37D6D4628}"/>
              </a:ext>
            </a:extLst>
          </p:cNvPr>
          <p:cNvSpPr txBox="1"/>
          <p:nvPr/>
        </p:nvSpPr>
        <p:spPr>
          <a:xfrm>
            <a:off x="100739" y="6404244"/>
            <a:ext cx="4046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Stanley-Wall &amp; </a:t>
            </a:r>
            <a:r>
              <a:rPr lang="de-DE" sz="1400" dirty="0" err="1">
                <a:solidFill>
                  <a:schemeClr val="bg1"/>
                </a:solidFill>
              </a:rPr>
              <a:t>MacPhee</a:t>
            </a:r>
            <a:r>
              <a:rPr lang="de-DE" sz="1400" dirty="0">
                <a:solidFill>
                  <a:schemeClr val="bg1"/>
                </a:solidFill>
              </a:rPr>
              <a:t> 2015 </a:t>
            </a:r>
            <a:r>
              <a:rPr lang="de-DE" sz="1400" i="1" dirty="0" err="1">
                <a:solidFill>
                  <a:schemeClr val="bg1"/>
                </a:solidFill>
              </a:rPr>
              <a:t>Phys</a:t>
            </a:r>
            <a:r>
              <a:rPr lang="de-DE" sz="1400" i="1" dirty="0">
                <a:solidFill>
                  <a:schemeClr val="bg1"/>
                </a:solidFill>
              </a:rPr>
              <a:t> </a:t>
            </a:r>
            <a:r>
              <a:rPr lang="de-DE" sz="1400" i="1" dirty="0" err="1">
                <a:solidFill>
                  <a:schemeClr val="bg1"/>
                </a:solidFill>
              </a:rPr>
              <a:t>Biol</a:t>
            </a:r>
            <a:r>
              <a:rPr lang="de-DE" sz="1400" dirty="0">
                <a:solidFill>
                  <a:schemeClr val="bg1"/>
                </a:solidFill>
              </a:rPr>
              <a:t> 12: 063001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A19ED89-A8A2-0A6A-A08D-3BD0B87A09F3}"/>
              </a:ext>
            </a:extLst>
          </p:cNvPr>
          <p:cNvSpPr txBox="1"/>
          <p:nvPr/>
        </p:nvSpPr>
        <p:spPr>
          <a:xfrm>
            <a:off x="-168441" y="5450574"/>
            <a:ext cx="12528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70C0"/>
                </a:solidFill>
              </a:rPr>
              <a:t>Das „</a:t>
            </a:r>
            <a:r>
              <a:rPr lang="de-DE" sz="3200" b="1" u="sng" dirty="0">
                <a:solidFill>
                  <a:srgbClr val="0070C0"/>
                </a:solidFill>
              </a:rPr>
              <a:t>B</a:t>
            </a:r>
            <a:r>
              <a:rPr lang="de-DE" sz="3200" b="1" dirty="0">
                <a:solidFill>
                  <a:srgbClr val="0070C0"/>
                </a:solidFill>
              </a:rPr>
              <a:t>iofilm </a:t>
            </a:r>
            <a:r>
              <a:rPr lang="de-DE" sz="3200" b="1" u="sng" dirty="0" err="1">
                <a:solidFill>
                  <a:srgbClr val="0070C0"/>
                </a:solidFill>
              </a:rPr>
              <a:t>s</a:t>
            </a:r>
            <a:r>
              <a:rPr lang="de-DE" sz="3200" b="1" dirty="0" err="1">
                <a:solidFill>
                  <a:srgbClr val="0070C0"/>
                </a:solidFill>
              </a:rPr>
              <a:t>urface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r>
              <a:rPr lang="de-DE" sz="3200" b="1" u="sng" dirty="0" err="1">
                <a:solidFill>
                  <a:srgbClr val="0070C0"/>
                </a:solidFill>
              </a:rPr>
              <a:t>l</a:t>
            </a:r>
            <a:r>
              <a:rPr lang="de-DE" sz="3200" b="1" dirty="0" err="1">
                <a:solidFill>
                  <a:srgbClr val="0070C0"/>
                </a:solidFill>
              </a:rPr>
              <a:t>ayer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r>
              <a:rPr lang="de-DE" sz="3200" b="1" dirty="0" err="1">
                <a:solidFill>
                  <a:srgbClr val="0070C0"/>
                </a:solidFill>
              </a:rPr>
              <a:t>protein</a:t>
            </a:r>
            <a:r>
              <a:rPr lang="de-DE" sz="3200" b="1" dirty="0">
                <a:solidFill>
                  <a:srgbClr val="0070C0"/>
                </a:solidFill>
              </a:rPr>
              <a:t> </a:t>
            </a:r>
            <a:r>
              <a:rPr lang="de-DE" sz="3200" b="1" u="sng" dirty="0">
                <a:solidFill>
                  <a:srgbClr val="0070C0"/>
                </a:solidFill>
              </a:rPr>
              <a:t>A</a:t>
            </a:r>
            <a:r>
              <a:rPr lang="de-DE" sz="3200" b="1" dirty="0">
                <a:solidFill>
                  <a:srgbClr val="0070C0"/>
                </a:solidFill>
              </a:rPr>
              <a:t>“ schützt den Biofilm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C5B6EC5B-8CDF-321D-FA27-AADEED5C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481" y="2120779"/>
            <a:ext cx="1969543" cy="226568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5F6DFE6C-0FCC-F779-BFDC-F3B5EA5973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04" t="19681" r="40068" b="9706"/>
          <a:stretch/>
        </p:blipFill>
        <p:spPr>
          <a:xfrm rot="20839071">
            <a:off x="8652499" y="2209346"/>
            <a:ext cx="1560616" cy="2177113"/>
          </a:xfrm>
          <a:prstGeom prst="rect">
            <a:avLst/>
          </a:prstGeom>
        </p:spPr>
      </p:pic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7827AC13-25FB-B336-8936-8A1317C149CB}"/>
              </a:ext>
            </a:extLst>
          </p:cNvPr>
          <p:cNvCxnSpPr>
            <a:cxnSpLocks/>
          </p:cNvCxnSpPr>
          <p:nvPr/>
        </p:nvCxnSpPr>
        <p:spPr>
          <a:xfrm flipH="1" flipV="1">
            <a:off x="8542883" y="2628361"/>
            <a:ext cx="316726" cy="235009"/>
          </a:xfrm>
          <a:prstGeom prst="line">
            <a:avLst/>
          </a:prstGeom>
          <a:ln w="31750">
            <a:solidFill>
              <a:schemeClr val="tx1"/>
            </a:solidFill>
            <a:headEnd type="triangle" w="lg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ECFB0314-F74A-4594-95A9-CEB4269CEEFB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681683" y="3651995"/>
            <a:ext cx="316726" cy="235009"/>
          </a:xfrm>
          <a:prstGeom prst="line">
            <a:avLst/>
          </a:prstGeom>
          <a:ln w="31750">
            <a:solidFill>
              <a:schemeClr val="tx1"/>
            </a:solidFill>
            <a:headEnd type="triangle" w="lg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57351F02-1E5B-0AFC-DE49-50AE15F368B4}"/>
              </a:ext>
            </a:extLst>
          </p:cNvPr>
          <p:cNvSpPr txBox="1"/>
          <p:nvPr/>
        </p:nvSpPr>
        <p:spPr>
          <a:xfrm>
            <a:off x="8542883" y="1832170"/>
            <a:ext cx="1948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A04FA"/>
                </a:solidFill>
              </a:rPr>
              <a:t>Hydrophobe Reste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2DD14B49-B15F-B590-3905-058E4ED6C048}"/>
              </a:ext>
            </a:extLst>
          </p:cNvPr>
          <p:cNvSpPr txBox="1"/>
          <p:nvPr/>
        </p:nvSpPr>
        <p:spPr>
          <a:xfrm>
            <a:off x="5355253" y="6401627"/>
            <a:ext cx="1481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BslA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PDBid</a:t>
            </a:r>
            <a:r>
              <a:rPr lang="de-DE" sz="1400" dirty="0">
                <a:solidFill>
                  <a:schemeClr val="bg1"/>
                </a:solidFill>
              </a:rPr>
              <a:t>: 4BHU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F910E308-7DDC-BDE1-24AE-73320F46162F}"/>
              </a:ext>
            </a:extLst>
          </p:cNvPr>
          <p:cNvSpPr txBox="1"/>
          <p:nvPr/>
        </p:nvSpPr>
        <p:spPr>
          <a:xfrm>
            <a:off x="6768607" y="2108608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BslA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84A6A352-49AB-D1CF-2B0B-D86B01A79246}"/>
              </a:ext>
            </a:extLst>
          </p:cNvPr>
          <p:cNvSpPr txBox="1"/>
          <p:nvPr/>
        </p:nvSpPr>
        <p:spPr>
          <a:xfrm>
            <a:off x="1179308" y="388164"/>
            <a:ext cx="98333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200" b="1" i="1" dirty="0">
                <a:solidFill>
                  <a:srgbClr val="0070C0"/>
                </a:solidFill>
              </a:rPr>
              <a:t>Bacillus subtilis </a:t>
            </a:r>
            <a:r>
              <a:rPr lang="de-DE" sz="4200" b="1" dirty="0">
                <a:solidFill>
                  <a:srgbClr val="0070C0"/>
                </a:solidFill>
              </a:rPr>
              <a:t>in Forschung &amp; Anwendung</a:t>
            </a:r>
          </a:p>
        </p:txBody>
      </p:sp>
    </p:spTree>
    <p:extLst>
      <p:ext uri="{BB962C8B-B14F-4D97-AF65-F5344CB8AC3E}">
        <p14:creationId xmlns:p14="http://schemas.microsoft.com/office/powerpoint/2010/main" val="52786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740</Words>
  <Application>Microsoft Macintosh PowerPoint</Application>
  <PresentationFormat>Breitbild</PresentationFormat>
  <Paragraphs>156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Fabian Commichau</dc:creator>
  <cp:keywords/>
  <dc:description/>
  <cp:lastModifiedBy>Fabian Commichau</cp:lastModifiedBy>
  <cp:revision>259</cp:revision>
  <dcterms:created xsi:type="dcterms:W3CDTF">2023-05-16T11:09:39Z</dcterms:created>
  <dcterms:modified xsi:type="dcterms:W3CDTF">2023-06-14T10:13:30Z</dcterms:modified>
  <cp:category/>
</cp:coreProperties>
</file>